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25"/>
  </p:notesMasterIdLst>
  <p:sldIdLst>
    <p:sldId id="256" r:id="rId2"/>
    <p:sldId id="257" r:id="rId3"/>
    <p:sldId id="258" r:id="rId4"/>
    <p:sldId id="259" r:id="rId5"/>
    <p:sldId id="263" r:id="rId6"/>
    <p:sldId id="265" r:id="rId7"/>
    <p:sldId id="264" r:id="rId8"/>
    <p:sldId id="267" r:id="rId9"/>
    <p:sldId id="268" r:id="rId10"/>
    <p:sldId id="271" r:id="rId11"/>
    <p:sldId id="269" r:id="rId12"/>
    <p:sldId id="270" r:id="rId13"/>
    <p:sldId id="272" r:id="rId14"/>
    <p:sldId id="274" r:id="rId15"/>
    <p:sldId id="273" r:id="rId16"/>
    <p:sldId id="275" r:id="rId17"/>
    <p:sldId id="276" r:id="rId18"/>
    <p:sldId id="277" r:id="rId19"/>
    <p:sldId id="282" r:id="rId20"/>
    <p:sldId id="278" r:id="rId21"/>
    <p:sldId id="279" r:id="rId22"/>
    <p:sldId id="280"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1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063BC-A626-4FA9-A41E-2582EE8F0DBE}" type="datetimeFigureOut">
              <a:rPr lang="en-US" smtClean="0"/>
              <a:t>3/31/2023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A236B-C73C-42A7-A9DF-7C08A3DAFE35}" type="slidenum">
              <a:rPr lang="en-US" smtClean="0"/>
              <a:t>‹#›</a:t>
            </a:fld>
            <a:endParaRPr lang="en-US"/>
          </a:p>
        </p:txBody>
      </p:sp>
    </p:spTree>
    <p:extLst>
      <p:ext uri="{BB962C8B-B14F-4D97-AF65-F5344CB8AC3E}">
        <p14:creationId xmlns:p14="http://schemas.microsoft.com/office/powerpoint/2010/main" val="2916142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A236B-C73C-42A7-A9DF-7C08A3DAFE35}" type="slidenum">
              <a:rPr lang="en-US" smtClean="0"/>
              <a:t>5</a:t>
            </a:fld>
            <a:endParaRPr lang="en-US"/>
          </a:p>
        </p:txBody>
      </p:sp>
    </p:spTree>
    <p:extLst>
      <p:ext uri="{BB962C8B-B14F-4D97-AF65-F5344CB8AC3E}">
        <p14:creationId xmlns:p14="http://schemas.microsoft.com/office/powerpoint/2010/main" val="1473131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86E77C2-FC04-42BE-B1DC-8F659CFACB97}" type="datetimeFigureOut">
              <a:rPr lang="en-US" smtClean="0"/>
              <a:t>3/31/2023</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5475333E-15BB-42C4-AA12-CA112538988C}" type="slidenum">
              <a:rPr lang="en-US" smtClean="0"/>
              <a:t>‹#›</a:t>
            </a:fld>
            <a:endParaRPr lang="en-US"/>
          </a:p>
        </p:txBody>
      </p:sp>
    </p:spTree>
    <p:extLst>
      <p:ext uri="{BB962C8B-B14F-4D97-AF65-F5344CB8AC3E}">
        <p14:creationId xmlns:p14="http://schemas.microsoft.com/office/powerpoint/2010/main" val="41261338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6E77C2-FC04-42BE-B1DC-8F659CFACB97}" type="datetimeFigureOut">
              <a:rPr lang="en-US" smtClean="0"/>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5333E-15BB-42C4-AA12-CA112538988C}" type="slidenum">
              <a:rPr lang="en-US" smtClean="0"/>
              <a:t>‹#›</a:t>
            </a:fld>
            <a:endParaRPr lang="en-US"/>
          </a:p>
        </p:txBody>
      </p:sp>
    </p:spTree>
    <p:extLst>
      <p:ext uri="{BB962C8B-B14F-4D97-AF65-F5344CB8AC3E}">
        <p14:creationId xmlns:p14="http://schemas.microsoft.com/office/powerpoint/2010/main" val="329338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6E77C2-FC04-42BE-B1DC-8F659CFACB97}" type="datetimeFigureOut">
              <a:rPr lang="en-US" smtClean="0"/>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5333E-15BB-42C4-AA12-CA112538988C}" type="slidenum">
              <a:rPr lang="en-US" smtClean="0"/>
              <a:t>‹#›</a:t>
            </a:fld>
            <a:endParaRPr lang="en-US"/>
          </a:p>
        </p:txBody>
      </p:sp>
    </p:spTree>
    <p:extLst>
      <p:ext uri="{BB962C8B-B14F-4D97-AF65-F5344CB8AC3E}">
        <p14:creationId xmlns:p14="http://schemas.microsoft.com/office/powerpoint/2010/main" val="216985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6E77C2-FC04-42BE-B1DC-8F659CFACB97}" type="datetimeFigureOut">
              <a:rPr lang="en-US" smtClean="0"/>
              <a:t>3/31/2023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75333E-15BB-42C4-AA12-CA112538988C}" type="slidenum">
              <a:rPr lang="en-US" smtClean="0"/>
              <a:t>‹#›</a:t>
            </a:fld>
            <a:endParaRPr lang="en-US"/>
          </a:p>
        </p:txBody>
      </p:sp>
    </p:spTree>
    <p:extLst>
      <p:ext uri="{BB962C8B-B14F-4D97-AF65-F5344CB8AC3E}">
        <p14:creationId xmlns:p14="http://schemas.microsoft.com/office/powerpoint/2010/main" val="363865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D86E77C2-FC04-42BE-B1DC-8F659CFACB97}" type="datetimeFigureOut">
              <a:rPr lang="en-US" smtClean="0"/>
              <a:t>3/31/2023</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5475333E-15BB-42C4-AA12-CA112538988C}" type="slidenum">
              <a:rPr lang="en-US" smtClean="0"/>
              <a:t>‹#›</a:t>
            </a:fld>
            <a:endParaRPr lang="en-US"/>
          </a:p>
        </p:txBody>
      </p:sp>
    </p:spTree>
    <p:extLst>
      <p:ext uri="{BB962C8B-B14F-4D97-AF65-F5344CB8AC3E}">
        <p14:creationId xmlns:p14="http://schemas.microsoft.com/office/powerpoint/2010/main" val="29191751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6E77C2-FC04-42BE-B1DC-8F659CFACB97}" type="datetimeFigureOut">
              <a:rPr lang="en-US" smtClean="0"/>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5333E-15BB-42C4-AA12-CA112538988C}" type="slidenum">
              <a:rPr lang="en-US" smtClean="0"/>
              <a:t>‹#›</a:t>
            </a:fld>
            <a:endParaRPr lang="en-US"/>
          </a:p>
        </p:txBody>
      </p:sp>
    </p:spTree>
    <p:extLst>
      <p:ext uri="{BB962C8B-B14F-4D97-AF65-F5344CB8AC3E}">
        <p14:creationId xmlns:p14="http://schemas.microsoft.com/office/powerpoint/2010/main" val="2338676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6E77C2-FC04-42BE-B1DC-8F659CFACB97}" type="datetimeFigureOut">
              <a:rPr lang="en-US" smtClean="0"/>
              <a:t>3/31/2023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75333E-15BB-42C4-AA12-CA112538988C}" type="slidenum">
              <a:rPr lang="en-US" smtClean="0"/>
              <a:t>‹#›</a:t>
            </a:fld>
            <a:endParaRPr lang="en-US"/>
          </a:p>
        </p:txBody>
      </p:sp>
    </p:spTree>
    <p:extLst>
      <p:ext uri="{BB962C8B-B14F-4D97-AF65-F5344CB8AC3E}">
        <p14:creationId xmlns:p14="http://schemas.microsoft.com/office/powerpoint/2010/main" val="2003256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6E77C2-FC04-42BE-B1DC-8F659CFACB97}" type="datetimeFigureOut">
              <a:rPr lang="en-US" smtClean="0"/>
              <a:t>3/31/2023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5333E-15BB-42C4-AA12-CA112538988C}" type="slidenum">
              <a:rPr lang="en-US" smtClean="0"/>
              <a:t>‹#›</a:t>
            </a:fld>
            <a:endParaRPr lang="en-US"/>
          </a:p>
        </p:txBody>
      </p:sp>
    </p:spTree>
    <p:extLst>
      <p:ext uri="{BB962C8B-B14F-4D97-AF65-F5344CB8AC3E}">
        <p14:creationId xmlns:p14="http://schemas.microsoft.com/office/powerpoint/2010/main" val="2645065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6E77C2-FC04-42BE-B1DC-8F659CFACB97}" type="datetimeFigureOut">
              <a:rPr lang="en-US" smtClean="0"/>
              <a:t>3/31/2023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75333E-15BB-42C4-AA12-CA112538988C}" type="slidenum">
              <a:rPr lang="en-US" smtClean="0"/>
              <a:t>‹#›</a:t>
            </a:fld>
            <a:endParaRPr lang="en-US"/>
          </a:p>
        </p:txBody>
      </p:sp>
    </p:spTree>
    <p:extLst>
      <p:ext uri="{BB962C8B-B14F-4D97-AF65-F5344CB8AC3E}">
        <p14:creationId xmlns:p14="http://schemas.microsoft.com/office/powerpoint/2010/main" val="910703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D86E77C2-FC04-42BE-B1DC-8F659CFACB97}" type="datetimeFigureOut">
              <a:rPr lang="en-US" smtClean="0"/>
              <a:t>3/31/2023</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5475333E-15BB-42C4-AA12-CA112538988C}"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7535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D86E77C2-FC04-42BE-B1DC-8F659CFACB97}" type="datetimeFigureOut">
              <a:rPr lang="en-US" smtClean="0"/>
              <a:t>3/31/2023</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5475333E-15BB-42C4-AA12-CA112538988C}"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8778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D86E77C2-FC04-42BE-B1DC-8F659CFACB97}" type="datetimeFigureOut">
              <a:rPr lang="en-US" smtClean="0"/>
              <a:t>3/31/2023</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5475333E-15BB-42C4-AA12-CA112538988C}" type="slidenum">
              <a:rPr lang="en-US" smtClean="0"/>
              <a:t>‹#›</a:t>
            </a:fld>
            <a:endParaRPr lang="en-US"/>
          </a:p>
        </p:txBody>
      </p:sp>
    </p:spTree>
    <p:extLst>
      <p:ext uri="{BB962C8B-B14F-4D97-AF65-F5344CB8AC3E}">
        <p14:creationId xmlns:p14="http://schemas.microsoft.com/office/powerpoint/2010/main" val="411166823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eens.webmd.com/living-with-step-paren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14900" y="1"/>
            <a:ext cx="7413458" cy="6858000"/>
          </a:xfrm>
          <a:prstGeom prst="rect">
            <a:avLst/>
          </a:prstGeom>
        </p:spPr>
      </p:pic>
      <p:sp>
        <p:nvSpPr>
          <p:cNvPr id="2" name="Title 1"/>
          <p:cNvSpPr>
            <a:spLocks noGrp="1"/>
          </p:cNvSpPr>
          <p:nvPr>
            <p:ph type="ctrTitle"/>
          </p:nvPr>
        </p:nvSpPr>
        <p:spPr>
          <a:xfrm>
            <a:off x="5486400" y="260515"/>
            <a:ext cx="6705600" cy="1618101"/>
          </a:xfrm>
        </p:spPr>
        <p:txBody>
          <a:bodyPr>
            <a:normAutofit fontScale="90000"/>
          </a:bodyPr>
          <a:lstStyle/>
          <a:p>
            <a:r>
              <a:rPr lang="en-US" b="1" dirty="0" smtClean="0"/>
              <a:t>FAMILY AND MARRIAGE</a:t>
            </a:r>
            <a:endParaRPr lang="en-US" b="1" dirty="0"/>
          </a:p>
        </p:txBody>
      </p:sp>
      <p:sp>
        <p:nvSpPr>
          <p:cNvPr id="3" name="Subtitle 2"/>
          <p:cNvSpPr>
            <a:spLocks noGrp="1"/>
          </p:cNvSpPr>
          <p:nvPr>
            <p:ph type="subTitle" idx="1"/>
          </p:nvPr>
        </p:nvSpPr>
        <p:spPr>
          <a:xfrm>
            <a:off x="4914900" y="4631232"/>
            <a:ext cx="7972373" cy="1377184"/>
          </a:xfrm>
        </p:spPr>
        <p:txBody>
          <a:bodyPr>
            <a:normAutofit/>
          </a:bodyPr>
          <a:lstStyle/>
          <a:p>
            <a:r>
              <a:rPr lang="en-US" sz="2000" b="1" dirty="0" smtClean="0"/>
              <a:t>Miss Shahtaj Shakir</a:t>
            </a:r>
          </a:p>
          <a:p>
            <a:r>
              <a:rPr lang="en-US" sz="2000" b="1" dirty="0" smtClean="0"/>
              <a:t>Lecture: 7</a:t>
            </a:r>
            <a:r>
              <a:rPr lang="en-US" sz="2000" b="1" baseline="30000" dirty="0" smtClean="0"/>
              <a:t>th</a:t>
            </a:r>
            <a:endParaRPr lang="en-US" sz="2000" b="1" dirty="0"/>
          </a:p>
          <a:p>
            <a:r>
              <a:rPr lang="en-US" sz="2000" b="1" dirty="0" smtClean="0"/>
              <a:t>Sociology </a:t>
            </a:r>
          </a:p>
          <a:p>
            <a:r>
              <a:rPr lang="en-US" sz="2000" b="1" dirty="0" smtClean="0"/>
              <a:t>FAST NUCES, Spring 2023</a:t>
            </a:r>
            <a:endParaRPr lang="en-US" sz="2000" b="1" dirty="0"/>
          </a:p>
        </p:txBody>
      </p:sp>
      <p:pic>
        <p:nvPicPr>
          <p:cNvPr id="5" name="Picture 4"/>
          <p:cNvPicPr>
            <a:picLocks noChangeAspect="1"/>
          </p:cNvPicPr>
          <p:nvPr/>
        </p:nvPicPr>
        <p:blipFill>
          <a:blip r:embed="rId3"/>
          <a:stretch>
            <a:fillRect/>
          </a:stretch>
        </p:blipFill>
        <p:spPr>
          <a:xfrm>
            <a:off x="-216568" y="0"/>
            <a:ext cx="6231113" cy="6952593"/>
          </a:xfrm>
          <a:prstGeom prst="rect">
            <a:avLst/>
          </a:prstGeom>
        </p:spPr>
      </p:pic>
    </p:spTree>
    <p:extLst>
      <p:ext uri="{BB962C8B-B14F-4D97-AF65-F5344CB8AC3E}">
        <p14:creationId xmlns:p14="http://schemas.microsoft.com/office/powerpoint/2010/main" val="2825595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Mate selection </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6800" y="2103120"/>
            <a:ext cx="5491655" cy="3931920"/>
          </a:xfrm>
        </p:spPr>
        <p:txBody>
          <a:bodyPr>
            <a:normAutofit/>
          </a:bodyPr>
          <a:lstStyle/>
          <a:p>
            <a:r>
              <a:rPr lang="en-US" sz="2400" dirty="0">
                <a:latin typeface="Times New Roman" panose="02020603050405020304" pitchFamily="18" charset="0"/>
                <a:cs typeface="Times New Roman" panose="02020603050405020304" pitchFamily="18" charset="0"/>
              </a:rPr>
              <a:t>Each human group establishes norms to govern who </a:t>
            </a:r>
            <a:r>
              <a:rPr lang="en-US" sz="2400" dirty="0" smtClean="0">
                <a:latin typeface="Times New Roman" panose="02020603050405020304" pitchFamily="18" charset="0"/>
                <a:cs typeface="Times New Roman" panose="02020603050405020304" pitchFamily="18" charset="0"/>
              </a:rPr>
              <a:t>marries whom</a:t>
            </a:r>
            <a:r>
              <a:rPr lang="en-US" sz="2400" dirty="0">
                <a:latin typeface="Times New Roman" panose="02020603050405020304" pitchFamily="18" charset="0"/>
                <a:cs typeface="Times New Roman" panose="02020603050405020304" pitchFamily="18" charset="0"/>
              </a:rPr>
              <a:t>. If a group has norms of </a:t>
            </a:r>
            <a:r>
              <a:rPr lang="en-US" sz="2400" b="1" dirty="0">
                <a:latin typeface="Times New Roman" panose="02020603050405020304" pitchFamily="18" charset="0"/>
                <a:cs typeface="Times New Roman" panose="02020603050405020304" pitchFamily="18" charset="0"/>
              </a:rPr>
              <a:t>endogamy</a:t>
            </a:r>
            <a:r>
              <a:rPr lang="en-US" sz="2400" dirty="0">
                <a:latin typeface="Times New Roman" panose="02020603050405020304" pitchFamily="18" charset="0"/>
                <a:cs typeface="Times New Roman" panose="02020603050405020304" pitchFamily="18" charset="0"/>
              </a:rPr>
              <a:t>, it specifies that its members must </a:t>
            </a:r>
            <a:r>
              <a:rPr lang="en-US" sz="2400" dirty="0" smtClean="0">
                <a:latin typeface="Times New Roman" panose="02020603050405020304" pitchFamily="18" charset="0"/>
                <a:cs typeface="Times New Roman" panose="02020603050405020304" pitchFamily="18" charset="0"/>
              </a:rPr>
              <a:t>marry </a:t>
            </a:r>
            <a:r>
              <a:rPr lang="en-US" sz="2400" i="1" dirty="0" smtClean="0">
                <a:latin typeface="Times New Roman" panose="02020603050405020304" pitchFamily="18" charset="0"/>
                <a:cs typeface="Times New Roman" panose="02020603050405020304" pitchFamily="18" charset="0"/>
              </a:rPr>
              <a:t>within </a:t>
            </a:r>
            <a:r>
              <a:rPr lang="en-US" sz="2400" dirty="0">
                <a:latin typeface="Times New Roman" panose="02020603050405020304" pitchFamily="18" charset="0"/>
                <a:cs typeface="Times New Roman" panose="02020603050405020304" pitchFamily="18" charset="0"/>
              </a:rPr>
              <a:t>their group</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contrast, </a:t>
            </a:r>
            <a:r>
              <a:rPr lang="en-US" sz="2400" dirty="0" smtClean="0">
                <a:latin typeface="Times New Roman" panose="02020603050405020304" pitchFamily="18" charset="0"/>
                <a:cs typeface="Times New Roman" panose="02020603050405020304" pitchFamily="18" charset="0"/>
              </a:rPr>
              <a:t>norms of </a:t>
            </a:r>
            <a:r>
              <a:rPr lang="en-US" sz="2400" b="1" dirty="0">
                <a:latin typeface="Times New Roman" panose="02020603050405020304" pitchFamily="18" charset="0"/>
                <a:cs typeface="Times New Roman" panose="02020603050405020304" pitchFamily="18" charset="0"/>
              </a:rPr>
              <a:t>exogamy </a:t>
            </a:r>
            <a:r>
              <a:rPr lang="en-US" sz="2400" dirty="0">
                <a:latin typeface="Times New Roman" panose="02020603050405020304" pitchFamily="18" charset="0"/>
                <a:cs typeface="Times New Roman" panose="02020603050405020304" pitchFamily="18" charset="0"/>
              </a:rPr>
              <a:t>specify that people must marry </a:t>
            </a:r>
            <a:r>
              <a:rPr lang="en-US" sz="2400" i="1" dirty="0">
                <a:latin typeface="Times New Roman" panose="02020603050405020304" pitchFamily="18" charset="0"/>
                <a:cs typeface="Times New Roman" panose="02020603050405020304" pitchFamily="18" charset="0"/>
              </a:rPr>
              <a:t>outside </a:t>
            </a:r>
            <a:r>
              <a:rPr lang="en-US" sz="2400" dirty="0">
                <a:latin typeface="Times New Roman" panose="02020603050405020304" pitchFamily="18" charset="0"/>
                <a:cs typeface="Times New Roman" panose="02020603050405020304" pitchFamily="18" charset="0"/>
              </a:rPr>
              <a:t>their group.</a:t>
            </a:r>
          </a:p>
        </p:txBody>
      </p:sp>
      <p:pic>
        <p:nvPicPr>
          <p:cNvPr id="4" name="Picture 3"/>
          <p:cNvPicPr>
            <a:picLocks noChangeAspect="1"/>
          </p:cNvPicPr>
          <p:nvPr/>
        </p:nvPicPr>
        <p:blipFill>
          <a:blip r:embed="rId2"/>
          <a:stretch>
            <a:fillRect/>
          </a:stretch>
        </p:blipFill>
        <p:spPr>
          <a:xfrm>
            <a:off x="6890027" y="2230820"/>
            <a:ext cx="4379690" cy="2924503"/>
          </a:xfrm>
          <a:prstGeom prst="rect">
            <a:avLst/>
          </a:prstGeom>
        </p:spPr>
      </p:pic>
    </p:spTree>
    <p:extLst>
      <p:ext uri="{BB962C8B-B14F-4D97-AF65-F5344CB8AC3E}">
        <p14:creationId xmlns:p14="http://schemas.microsoft.com/office/powerpoint/2010/main" val="12147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4169979"/>
            <a:ext cx="4193628" cy="2688020"/>
          </a:xfrm>
          <a:prstGeom prst="rect">
            <a:avLst/>
          </a:prstGeom>
        </p:spPr>
      </p:pic>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Inheritance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5986" y="1675235"/>
            <a:ext cx="10058400" cy="3931920"/>
          </a:xfrm>
        </p:spPr>
        <p:txBody>
          <a:bodyPr>
            <a:normAutofit/>
          </a:bodyPr>
          <a:lstStyle/>
          <a:p>
            <a:r>
              <a:rPr lang="en-US" sz="2400" b="1" dirty="0" smtClean="0">
                <a:latin typeface="Times New Roman" panose="02020603050405020304" pitchFamily="18" charset="0"/>
                <a:cs typeface="Times New Roman" panose="02020603050405020304" pitchFamily="18" charset="0"/>
              </a:rPr>
              <a:t>Marriage </a:t>
            </a:r>
            <a:r>
              <a:rPr lang="en-US" sz="2400" b="1" dirty="0">
                <a:latin typeface="Times New Roman" panose="02020603050405020304" pitchFamily="18" charset="0"/>
                <a:cs typeface="Times New Roman" panose="02020603050405020304" pitchFamily="18" charset="0"/>
              </a:rPr>
              <a:t>and family are also used to determine rights of inheritance.</a:t>
            </a:r>
          </a:p>
          <a:p>
            <a:r>
              <a:rPr lang="en-US" sz="2400" b="1" dirty="0">
                <a:latin typeface="Times New Roman" panose="02020603050405020304" pitchFamily="18" charset="0"/>
                <a:cs typeface="Times New Roman" panose="02020603050405020304" pitchFamily="18" charset="0"/>
              </a:rPr>
              <a:t>In a </a:t>
            </a:r>
            <a:r>
              <a:rPr lang="en-US" sz="2400" b="1" dirty="0" err="1">
                <a:latin typeface="Times New Roman" panose="02020603050405020304" pitchFamily="18" charset="0"/>
                <a:cs typeface="Times New Roman" panose="02020603050405020304" pitchFamily="18" charset="0"/>
              </a:rPr>
              <a:t>bilineal</a:t>
            </a:r>
            <a:r>
              <a:rPr lang="en-US" sz="2400" b="1" dirty="0">
                <a:latin typeface="Times New Roman" panose="02020603050405020304" pitchFamily="18" charset="0"/>
                <a:cs typeface="Times New Roman" panose="02020603050405020304" pitchFamily="18" charset="0"/>
              </a:rPr>
              <a:t> system, property is passed to both males and females; </a:t>
            </a:r>
            <a:r>
              <a:rPr lang="en-US" sz="2400" b="1" dirty="0" smtClean="0">
                <a:latin typeface="Times New Roman" panose="02020603050405020304" pitchFamily="18" charset="0"/>
                <a:cs typeface="Times New Roman" panose="02020603050405020304" pitchFamily="18" charset="0"/>
              </a:rPr>
              <a:t>in </a:t>
            </a:r>
            <a:r>
              <a:rPr lang="en-US" sz="2400" b="1" dirty="0">
                <a:latin typeface="Times New Roman" panose="02020603050405020304" pitchFamily="18" charset="0"/>
                <a:cs typeface="Times New Roman" panose="02020603050405020304" pitchFamily="18" charset="0"/>
              </a:rPr>
              <a:t>a patrilineal </a:t>
            </a:r>
            <a:r>
              <a:rPr lang="en-US" sz="2400" b="1" dirty="0" smtClean="0">
                <a:latin typeface="Times New Roman" panose="02020603050405020304" pitchFamily="18" charset="0"/>
                <a:cs typeface="Times New Roman" panose="02020603050405020304" pitchFamily="18" charset="0"/>
              </a:rPr>
              <a:t>system, only </a:t>
            </a:r>
            <a:r>
              <a:rPr lang="en-US" sz="2400" b="1" dirty="0">
                <a:latin typeface="Times New Roman" panose="02020603050405020304" pitchFamily="18" charset="0"/>
                <a:cs typeface="Times New Roman" panose="02020603050405020304" pitchFamily="18" charset="0"/>
              </a:rPr>
              <a:t>to males; and in a matrilineal system (the rarest form), only to females. </a:t>
            </a:r>
            <a:endParaRPr lang="en-US" sz="2400" b="1"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No </a:t>
            </a:r>
            <a:r>
              <a:rPr lang="en-US" sz="2400" b="1" dirty="0">
                <a:latin typeface="Times New Roman" panose="02020603050405020304" pitchFamily="18" charset="0"/>
                <a:cs typeface="Times New Roman" panose="02020603050405020304" pitchFamily="18" charset="0"/>
              </a:rPr>
              <a:t>system </a:t>
            </a:r>
            <a:r>
              <a:rPr lang="en-US" sz="2400" b="1" dirty="0" smtClean="0">
                <a:latin typeface="Times New Roman" panose="02020603050405020304" pitchFamily="18" charset="0"/>
                <a:cs typeface="Times New Roman" panose="02020603050405020304" pitchFamily="18" charset="0"/>
              </a:rPr>
              <a:t>is natural</a:t>
            </a:r>
            <a:r>
              <a:rPr lang="en-US" sz="2400" b="1" dirty="0">
                <a:latin typeface="Times New Roman" panose="02020603050405020304" pitchFamily="18" charset="0"/>
                <a:cs typeface="Times New Roman" panose="02020603050405020304" pitchFamily="18" charset="0"/>
              </a:rPr>
              <a:t>. Rather, each matches a group’s ideas of justice and logic.</a:t>
            </a:r>
          </a:p>
        </p:txBody>
      </p:sp>
    </p:spTree>
    <p:extLst>
      <p:ext uri="{BB962C8B-B14F-4D97-AF65-F5344CB8AC3E}">
        <p14:creationId xmlns:p14="http://schemas.microsoft.com/office/powerpoint/2010/main" val="649897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202510" cy="6858000"/>
          </a:xfrm>
          <a:prstGeom prst="rect">
            <a:avLst/>
          </a:prstGeom>
        </p:spPr>
      </p:pic>
      <p:sp>
        <p:nvSpPr>
          <p:cNvPr id="2" name="Title 1"/>
          <p:cNvSpPr>
            <a:spLocks noGrp="1"/>
          </p:cNvSpPr>
          <p:nvPr>
            <p:ph type="title"/>
          </p:nvPr>
        </p:nvSpPr>
        <p:spPr/>
        <p:txBody>
          <a:bodyPr>
            <a:normAutofit fontScale="90000"/>
          </a:bodyPr>
          <a:lstStyle/>
          <a:p>
            <a:pPr algn="ctr"/>
            <a:r>
              <a:rPr lang="en-US" b="1" dirty="0">
                <a:latin typeface="Times New Roman" panose="02020603050405020304" pitchFamily="18" charset="0"/>
                <a:cs typeface="Times New Roman" panose="02020603050405020304" pitchFamily="18" charset="0"/>
              </a:rPr>
              <a:t>Marriage and Family in Theoretical</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Perspective</a:t>
            </a:r>
          </a:p>
        </p:txBody>
      </p:sp>
      <p:sp>
        <p:nvSpPr>
          <p:cNvPr id="3" name="Content Placeholder 2"/>
          <p:cNvSpPr>
            <a:spLocks noGrp="1"/>
          </p:cNvSpPr>
          <p:nvPr>
            <p:ph idx="1"/>
          </p:nvPr>
        </p:nvSpPr>
        <p:spPr>
          <a:xfrm>
            <a:off x="254875" y="1724747"/>
            <a:ext cx="10058400" cy="3931920"/>
          </a:xfrm>
        </p:spPr>
        <p:txBody>
          <a:bodyPr>
            <a:normAutofit/>
          </a:bodyP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functionalists look at marriage and family, they examine how </a:t>
            </a:r>
            <a:r>
              <a:rPr lang="en-US" sz="2400" dirty="0" smtClean="0">
                <a:latin typeface="Times New Roman" panose="02020603050405020304" pitchFamily="18" charset="0"/>
                <a:cs typeface="Times New Roman" panose="02020603050405020304" pitchFamily="18" charset="0"/>
              </a:rPr>
              <a:t>they are </a:t>
            </a:r>
            <a:r>
              <a:rPr lang="en-US" sz="2400" dirty="0">
                <a:latin typeface="Times New Roman" panose="02020603050405020304" pitchFamily="18" charset="0"/>
                <a:cs typeface="Times New Roman" panose="02020603050405020304" pitchFamily="18" charset="0"/>
              </a:rPr>
              <a:t>related to other parts of society, especially the ways that marriage and family </a:t>
            </a:r>
            <a:r>
              <a:rPr lang="en-US" sz="2400" dirty="0" smtClean="0">
                <a:latin typeface="Times New Roman" panose="02020603050405020304" pitchFamily="18" charset="0"/>
                <a:cs typeface="Times New Roman" panose="02020603050405020304" pitchFamily="18" charset="0"/>
              </a:rPr>
              <a:t>contribute to </a:t>
            </a:r>
            <a:r>
              <a:rPr lang="en-US" sz="2400" dirty="0">
                <a:latin typeface="Times New Roman" panose="02020603050405020304" pitchFamily="18" charset="0"/>
                <a:cs typeface="Times New Roman" panose="02020603050405020304" pitchFamily="18" charset="0"/>
              </a:rPr>
              <a:t>the well-being of </a:t>
            </a:r>
            <a:r>
              <a:rPr lang="en-US" sz="2400" dirty="0" smtClean="0">
                <a:latin typeface="Times New Roman" panose="02020603050405020304" pitchFamily="18" charset="0"/>
                <a:cs typeface="Times New Roman" panose="02020603050405020304" pitchFamily="18" charset="0"/>
              </a:rPr>
              <a:t>society.</a:t>
            </a:r>
          </a:p>
        </p:txBody>
      </p:sp>
    </p:spTree>
    <p:extLst>
      <p:ext uri="{BB962C8B-B14F-4D97-AF65-F5344CB8AC3E}">
        <p14:creationId xmlns:p14="http://schemas.microsoft.com/office/powerpoint/2010/main" val="2786054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89277" y="299546"/>
            <a:ext cx="3402724" cy="6558454"/>
          </a:xfrm>
          <a:prstGeom prst="rect">
            <a:avLst/>
          </a:prstGeom>
        </p:spPr>
      </p:pic>
      <p:sp>
        <p:nvSpPr>
          <p:cNvPr id="2" name="Title 1"/>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Why the Family Is </a:t>
            </a:r>
            <a:r>
              <a:rPr lang="en-US" sz="4400" b="1" dirty="0" smtClean="0">
                <a:latin typeface="Times New Roman" panose="02020603050405020304" pitchFamily="18" charset="0"/>
                <a:cs typeface="Times New Roman" panose="02020603050405020304" pitchFamily="18" charset="0"/>
              </a:rPr>
              <a:t>Universal</a:t>
            </a:r>
            <a:r>
              <a:rPr lang="en-US" b="1" dirty="0" smtClean="0"/>
              <a:t>?</a:t>
            </a:r>
            <a:endParaRPr lang="en-US" dirty="0"/>
          </a:p>
        </p:txBody>
      </p:sp>
      <p:sp>
        <p:nvSpPr>
          <p:cNvPr id="3" name="Content Placeholder 2"/>
          <p:cNvSpPr>
            <a:spLocks noGrp="1"/>
          </p:cNvSpPr>
          <p:nvPr>
            <p:ph idx="1"/>
          </p:nvPr>
        </p:nvSpPr>
        <p:spPr>
          <a:xfrm>
            <a:off x="937490" y="1752139"/>
            <a:ext cx="10058400" cy="3931920"/>
          </a:xfrm>
        </p:spPr>
        <p:txBody>
          <a:bodyPr>
            <a:noAutofit/>
          </a:bodyPr>
          <a:lstStyle/>
          <a:p>
            <a:r>
              <a:rPr lang="en-US" sz="2400" dirty="0" smtClean="0">
                <a:latin typeface="Times New Roman" panose="02020603050405020304" pitchFamily="18" charset="0"/>
                <a:cs typeface="Times New Roman" panose="02020603050405020304" pitchFamily="18" charset="0"/>
              </a:rPr>
              <a:t>According to functionalists:</a:t>
            </a:r>
          </a:p>
          <a:p>
            <a:r>
              <a:rPr lang="en-US" sz="2400" dirty="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he </a:t>
            </a:r>
            <a:r>
              <a:rPr lang="en-US" sz="2400" dirty="0">
                <a:latin typeface="Times New Roman" panose="02020603050405020304" pitchFamily="18" charset="0"/>
                <a:cs typeface="Times New Roman" panose="02020603050405020304" pitchFamily="18" charset="0"/>
              </a:rPr>
              <a:t>family fulfills </a:t>
            </a:r>
            <a:r>
              <a:rPr lang="en-US" sz="2400" dirty="0" smtClean="0">
                <a:latin typeface="Times New Roman" panose="02020603050405020304" pitchFamily="18" charset="0"/>
                <a:cs typeface="Times New Roman" panose="02020603050405020304" pitchFamily="18" charset="0"/>
              </a:rPr>
              <a:t>five needs </a:t>
            </a:r>
            <a:r>
              <a:rPr lang="en-US" sz="2400" dirty="0">
                <a:latin typeface="Times New Roman" panose="02020603050405020304" pitchFamily="18" charset="0"/>
                <a:cs typeface="Times New Roman" panose="02020603050405020304" pitchFamily="18" charset="0"/>
              </a:rPr>
              <a:t>that are basic to the survival of every society</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These needs</a:t>
            </a:r>
            <a:r>
              <a:rPr lang="en-US" sz="2400" dirty="0">
                <a:latin typeface="Times New Roman" panose="02020603050405020304" pitchFamily="18" charset="0"/>
                <a:cs typeface="Times New Roman" panose="02020603050405020304" pitchFamily="18" charset="0"/>
              </a:rPr>
              <a:t>, or </a:t>
            </a:r>
            <a:r>
              <a:rPr lang="en-US" sz="2400" dirty="0" smtClean="0">
                <a:latin typeface="Times New Roman" panose="02020603050405020304" pitchFamily="18" charset="0"/>
                <a:cs typeface="Times New Roman" panose="02020603050405020304" pitchFamily="18" charset="0"/>
              </a:rPr>
              <a:t>functions:</a:t>
            </a: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 economic production,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2) socialization of children</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(3) care </a:t>
            </a:r>
            <a:r>
              <a:rPr lang="en-US" sz="2400" dirty="0" smtClean="0">
                <a:latin typeface="Times New Roman" panose="02020603050405020304" pitchFamily="18" charset="0"/>
                <a:cs typeface="Times New Roman" panose="02020603050405020304" pitchFamily="18" charset="0"/>
              </a:rPr>
              <a:t>of the </a:t>
            </a:r>
            <a:r>
              <a:rPr lang="en-US" sz="2400" dirty="0">
                <a:latin typeface="Times New Roman" panose="02020603050405020304" pitchFamily="18" charset="0"/>
                <a:cs typeface="Times New Roman" panose="02020603050405020304" pitchFamily="18" charset="0"/>
              </a:rPr>
              <a:t>sick and aged,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4</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sexual control, and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5</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reproduction</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make </a:t>
            </a:r>
            <a:r>
              <a:rPr lang="en-US" sz="2400" dirty="0" smtClean="0">
                <a:latin typeface="Times New Roman" panose="02020603050405020304" pitchFamily="18" charset="0"/>
                <a:cs typeface="Times New Roman" panose="02020603050405020304" pitchFamily="18" charset="0"/>
              </a:rPr>
              <a:t>certain that </a:t>
            </a:r>
            <a:r>
              <a:rPr lang="en-US" sz="2400" dirty="0">
                <a:latin typeface="Times New Roman" panose="02020603050405020304" pitchFamily="18" charset="0"/>
                <a:cs typeface="Times New Roman" panose="02020603050405020304" pitchFamily="18" charset="0"/>
              </a:rPr>
              <a:t>these functions are performed, every human group has adopted some form </a:t>
            </a:r>
            <a:r>
              <a:rPr lang="en-US" sz="2400" dirty="0" smtClean="0">
                <a:latin typeface="Times New Roman" panose="02020603050405020304" pitchFamily="18" charset="0"/>
                <a:cs typeface="Times New Roman" panose="02020603050405020304" pitchFamily="18" charset="0"/>
              </a:rPr>
              <a:t>of the </a:t>
            </a:r>
            <a:r>
              <a:rPr lang="en-US" sz="2400" dirty="0">
                <a:latin typeface="Times New Roman" panose="02020603050405020304" pitchFamily="18" charset="0"/>
                <a:cs typeface="Times New Roman" panose="02020603050405020304" pitchFamily="18" charset="0"/>
              </a:rPr>
              <a:t>family.</a:t>
            </a:r>
          </a:p>
        </p:txBody>
      </p:sp>
    </p:spTree>
    <p:extLst>
      <p:ext uri="{BB962C8B-B14F-4D97-AF65-F5344CB8AC3E}">
        <p14:creationId xmlns:p14="http://schemas.microsoft.com/office/powerpoint/2010/main" val="6439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31" y="1452941"/>
            <a:ext cx="10058400" cy="1371600"/>
          </a:xfrm>
        </p:spPr>
        <p:txBody>
          <a:bodyPr/>
          <a:lstStyle/>
          <a:p>
            <a:r>
              <a:rPr lang="en-US" b="1" dirty="0">
                <a:latin typeface="Times New Roman" panose="02020603050405020304" pitchFamily="18" charset="0"/>
                <a:cs typeface="Times New Roman" panose="02020603050405020304" pitchFamily="18" charset="0"/>
              </a:rPr>
              <a:t>Isolation and Emotional Overload</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2824541"/>
            <a:ext cx="10058400" cy="3931920"/>
          </a:xfrm>
        </p:spPr>
        <p:txBody>
          <a:bodyPr/>
          <a:lstStyle/>
          <a:p>
            <a:r>
              <a:rPr lang="en-US" sz="2400" dirty="0">
                <a:latin typeface="Times New Roman" panose="02020603050405020304" pitchFamily="18" charset="0"/>
                <a:cs typeface="Times New Roman" panose="02020603050405020304" pitchFamily="18" charset="0"/>
              </a:rPr>
              <a:t>The relative isolation of today’s nuclear family creates one of </a:t>
            </a:r>
            <a:r>
              <a:rPr lang="en-US" sz="2400" dirty="0" smtClean="0">
                <a:latin typeface="Times New Roman" panose="02020603050405020304" pitchFamily="18" charset="0"/>
                <a:cs typeface="Times New Roman" panose="02020603050405020304" pitchFamily="18" charset="0"/>
              </a:rPr>
              <a:t>those dysfunctions</a:t>
            </a:r>
            <a:r>
              <a:rPr lang="en-US" sz="2400" dirty="0">
                <a:latin typeface="Times New Roman" panose="02020603050405020304" pitchFamily="18" charset="0"/>
                <a:cs typeface="Times New Roman" panose="02020603050405020304" pitchFamily="18" charset="0"/>
              </a:rPr>
              <a:t>. Because the members of extended families are embedded in a larger </a:t>
            </a:r>
            <a:r>
              <a:rPr lang="en-US" sz="2400" dirty="0" smtClean="0">
                <a:latin typeface="Times New Roman" panose="02020603050405020304" pitchFamily="18" charset="0"/>
                <a:cs typeface="Times New Roman" panose="02020603050405020304" pitchFamily="18" charset="0"/>
              </a:rPr>
              <a:t>kinship network</a:t>
            </a:r>
            <a:r>
              <a:rPr lang="en-US" sz="2400" dirty="0">
                <a:latin typeface="Times New Roman" panose="02020603050405020304" pitchFamily="18" charset="0"/>
                <a:cs typeface="Times New Roman" panose="02020603050405020304" pitchFamily="18" charset="0"/>
              </a:rPr>
              <a:t>, they can count on many people for material and emotional support. </a:t>
            </a:r>
            <a:r>
              <a:rPr lang="en-US" sz="2400" dirty="0" smtClean="0">
                <a:latin typeface="Times New Roman" panose="02020603050405020304" pitchFamily="18" charset="0"/>
                <a:cs typeface="Times New Roman" panose="02020603050405020304" pitchFamily="18" charset="0"/>
              </a:rPr>
              <a:t>In nuclear </a:t>
            </a:r>
            <a:r>
              <a:rPr lang="en-US" sz="2400" dirty="0">
                <a:latin typeface="Times New Roman" panose="02020603050405020304" pitchFamily="18" charset="0"/>
                <a:cs typeface="Times New Roman" panose="02020603050405020304" pitchFamily="18" charset="0"/>
              </a:rPr>
              <a:t>families, in contrast, the stresses that come with crises—the loss of a job, a </a:t>
            </a:r>
            <a:r>
              <a:rPr lang="en-US" sz="2400" dirty="0" smtClean="0">
                <a:latin typeface="Times New Roman" panose="02020603050405020304" pitchFamily="18" charset="0"/>
                <a:cs typeface="Times New Roman" panose="02020603050405020304" pitchFamily="18" charset="0"/>
              </a:rPr>
              <a:t>death, or </a:t>
            </a:r>
            <a:r>
              <a:rPr lang="en-US" sz="2400" dirty="0">
                <a:latin typeface="Times New Roman" panose="02020603050405020304" pitchFamily="18" charset="0"/>
                <a:cs typeface="Times New Roman" panose="02020603050405020304" pitchFamily="18" charset="0"/>
              </a:rPr>
              <a:t>even family quarrels—are spread among fewer people. This places greater strain </a:t>
            </a:r>
            <a:r>
              <a:rPr lang="en-US" sz="2400" dirty="0" smtClean="0">
                <a:latin typeface="Times New Roman" panose="02020603050405020304" pitchFamily="18" charset="0"/>
                <a:cs typeface="Times New Roman" panose="02020603050405020304" pitchFamily="18" charset="0"/>
              </a:rPr>
              <a:t>on each </a:t>
            </a:r>
            <a:r>
              <a:rPr lang="en-US" sz="2400" dirty="0">
                <a:latin typeface="Times New Roman" panose="02020603050405020304" pitchFamily="18" charset="0"/>
                <a:cs typeface="Times New Roman" panose="02020603050405020304" pitchFamily="18" charset="0"/>
              </a:rPr>
              <a:t>family member, creating</a:t>
            </a:r>
            <a:r>
              <a:rPr lang="en-US" sz="2400" b="1"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emotional </a:t>
            </a:r>
            <a:r>
              <a:rPr lang="en-US" sz="2400" b="1" i="1" dirty="0" smtClean="0">
                <a:latin typeface="Times New Roman" panose="02020603050405020304" pitchFamily="18" charset="0"/>
                <a:cs typeface="Times New Roman" panose="02020603050405020304" pitchFamily="18" charset="0"/>
              </a:rPr>
              <a:t>overload</a:t>
            </a:r>
            <a:r>
              <a:rPr lang="en-US" b="1" i="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511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The Conflict Perspective: Struggles </a:t>
            </a:r>
            <a:r>
              <a:rPr lang="en-US" b="1" dirty="0" smtClean="0">
                <a:latin typeface="Times New Roman" panose="02020603050405020304" pitchFamily="18" charset="0"/>
                <a:cs typeface="Times New Roman" panose="02020603050405020304" pitchFamily="18" charset="0"/>
              </a:rPr>
              <a:t>between Husbands </a:t>
            </a:r>
            <a:r>
              <a:rPr lang="en-US" b="1" dirty="0">
                <a:latin typeface="Times New Roman" panose="02020603050405020304" pitchFamily="18" charset="0"/>
                <a:cs typeface="Times New Roman" panose="02020603050405020304" pitchFamily="18" charset="0"/>
              </a:rPr>
              <a:t>and Wives</a:t>
            </a: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Anyone who has been married or who has seen a marriage from the inside knows </a:t>
            </a:r>
            <a:r>
              <a:rPr lang="en-US" sz="2400" dirty="0" smtClean="0">
                <a:latin typeface="Times New Roman" panose="02020603050405020304" pitchFamily="18" charset="0"/>
                <a:cs typeface="Times New Roman" panose="02020603050405020304" pitchFamily="18" charset="0"/>
              </a:rPr>
              <a:t>that despite </a:t>
            </a:r>
            <a:r>
              <a:rPr lang="en-US" sz="2400" dirty="0">
                <a:latin typeface="Times New Roman" panose="02020603050405020304" pitchFamily="18" charset="0"/>
                <a:cs typeface="Times New Roman" panose="02020603050405020304" pitchFamily="18" charset="0"/>
              </a:rPr>
              <a:t>a couple’s best </a:t>
            </a:r>
            <a:r>
              <a:rPr lang="en-US" sz="2400" dirty="0" smtClean="0">
                <a:latin typeface="Times New Roman" panose="02020603050405020304" pitchFamily="18" charset="0"/>
                <a:cs typeface="Times New Roman" panose="02020603050405020304" pitchFamily="18" charset="0"/>
              </a:rPr>
              <a:t>intentions, </a:t>
            </a:r>
            <a:r>
              <a:rPr lang="en-US" sz="2400" b="1" i="1" dirty="0" smtClean="0">
                <a:latin typeface="Times New Roman" panose="02020603050405020304" pitchFamily="18" charset="0"/>
                <a:cs typeface="Times New Roman" panose="02020603050405020304" pitchFamily="18" charset="0"/>
              </a:rPr>
              <a:t>conflict </a:t>
            </a:r>
            <a:r>
              <a:rPr lang="en-US" sz="2400" b="1" i="1" dirty="0">
                <a:latin typeface="Times New Roman" panose="02020603050405020304" pitchFamily="18" charset="0"/>
                <a:cs typeface="Times New Roman" panose="02020603050405020304" pitchFamily="18" charset="0"/>
              </a:rPr>
              <a:t>is a part of marriage. </a:t>
            </a:r>
            <a:r>
              <a:rPr lang="en-US" sz="2400" dirty="0">
                <a:latin typeface="Times New Roman" panose="02020603050405020304" pitchFamily="18" charset="0"/>
                <a:cs typeface="Times New Roman" panose="02020603050405020304" pitchFamily="18" charset="0"/>
              </a:rPr>
              <a:t>Conflict inevitably </a:t>
            </a:r>
            <a:r>
              <a:rPr lang="en-US" sz="2400" dirty="0" smtClean="0">
                <a:latin typeface="Times New Roman" panose="02020603050405020304" pitchFamily="18" charset="0"/>
                <a:cs typeface="Times New Roman" panose="02020603050405020304" pitchFamily="18" charset="0"/>
              </a:rPr>
              <a:t>arises between </a:t>
            </a:r>
            <a:r>
              <a:rPr lang="en-US" sz="2400" dirty="0">
                <a:latin typeface="Times New Roman" panose="02020603050405020304" pitchFamily="18" charset="0"/>
                <a:cs typeface="Times New Roman" panose="02020603050405020304" pitchFamily="18" charset="0"/>
              </a:rPr>
              <a:t>two people who live intimately and who share most everything in </a:t>
            </a:r>
            <a:r>
              <a:rPr lang="en-US" sz="2400" dirty="0" smtClean="0">
                <a:latin typeface="Times New Roman" panose="02020603050405020304" pitchFamily="18" charset="0"/>
                <a:cs typeface="Times New Roman" panose="02020603050405020304" pitchFamily="18" charset="0"/>
              </a:rPr>
              <a:t>life—from their </a:t>
            </a:r>
            <a:r>
              <a:rPr lang="en-US" sz="2400" dirty="0">
                <a:latin typeface="Times New Roman" panose="02020603050405020304" pitchFamily="18" charset="0"/>
                <a:cs typeface="Times New Roman" panose="02020603050405020304" pitchFamily="18" charset="0"/>
              </a:rPr>
              <a:t>goals and checkbooks to their bedroom and children.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some point, their </a:t>
            </a:r>
            <a:r>
              <a:rPr lang="en-US" sz="2400" dirty="0" smtClean="0">
                <a:latin typeface="Times New Roman" panose="02020603050405020304" pitchFamily="18" charset="0"/>
                <a:cs typeface="Times New Roman" panose="02020603050405020304" pitchFamily="18" charset="0"/>
              </a:rPr>
              <a:t>desires and </a:t>
            </a:r>
            <a:r>
              <a:rPr lang="en-US" sz="2400" dirty="0">
                <a:latin typeface="Times New Roman" panose="02020603050405020304" pitchFamily="18" charset="0"/>
                <a:cs typeface="Times New Roman" panose="02020603050405020304" pitchFamily="18" charset="0"/>
              </a:rPr>
              <a:t>approaches to life clash, sometimes mildly, at other times quite </a:t>
            </a:r>
            <a:r>
              <a:rPr lang="en-US" sz="2400" dirty="0" smtClean="0">
                <a:latin typeface="Times New Roman" panose="02020603050405020304" pitchFamily="18" charset="0"/>
                <a:cs typeface="Times New Roman" panose="02020603050405020304" pitchFamily="18" charset="0"/>
              </a:rPr>
              <a:t>harshly.</a:t>
            </a:r>
          </a:p>
          <a:p>
            <a:r>
              <a:rPr lang="en-US" sz="2400" b="1" i="1" dirty="0">
                <a:latin typeface="Times New Roman" panose="02020603050405020304" pitchFamily="18" charset="0"/>
                <a:cs typeface="Times New Roman" panose="02020603050405020304" pitchFamily="18" charset="0"/>
              </a:rPr>
              <a:t>Power</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the source of much conflict in marriage. Who has it? And who </a:t>
            </a:r>
            <a:r>
              <a:rPr lang="en-US" sz="2400" dirty="0" smtClean="0">
                <a:latin typeface="Times New Roman" panose="02020603050405020304" pitchFamily="18" charset="0"/>
                <a:cs typeface="Times New Roman" panose="02020603050405020304" pitchFamily="18" charset="0"/>
              </a:rPr>
              <a:t>resents not </a:t>
            </a:r>
            <a:r>
              <a:rPr lang="en-US" sz="2400" dirty="0">
                <a:latin typeface="Times New Roman" panose="02020603050405020304" pitchFamily="18" charset="0"/>
                <a:cs typeface="Times New Roman" panose="02020603050405020304" pitchFamily="18" charset="0"/>
              </a:rPr>
              <a:t>having it?</a:t>
            </a:r>
          </a:p>
        </p:txBody>
      </p:sp>
    </p:spTree>
    <p:extLst>
      <p:ext uri="{BB962C8B-B14F-4D97-AF65-F5344CB8AC3E}">
        <p14:creationId xmlns:p14="http://schemas.microsoft.com/office/powerpoint/2010/main" val="1588456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Divorce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5573" y="2014194"/>
            <a:ext cx="6794938" cy="3931920"/>
          </a:xfrm>
        </p:spPr>
        <p:txBody>
          <a:bodyPr>
            <a:normAutofit fontScale="92500" lnSpcReduction="20000"/>
          </a:bodyPr>
          <a:lstStyle/>
          <a:p>
            <a:pPr marL="0" indent="0">
              <a:buNone/>
            </a:pPr>
            <a:r>
              <a:rPr lang="en-US" sz="2400" dirty="0" smtClean="0">
                <a:latin typeface="Times New Roman" panose="02020603050405020304" pitchFamily="18" charset="0"/>
                <a:cs typeface="Times New Roman" panose="02020603050405020304" pitchFamily="18" charset="0"/>
              </a:rPr>
              <a:t>Divorce is not only the end of marriage but a family as well.</a:t>
            </a:r>
          </a:p>
          <a:p>
            <a:pPr marL="0" indent="0">
              <a:buNone/>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a patriarchal society, such as in Pakistan, the men dominate the women in multiple ways</a:t>
            </a:r>
            <a:r>
              <a:rPr lang="en-US" sz="2400">
                <a:latin typeface="Times New Roman" panose="02020603050405020304" pitchFamily="18" charset="0"/>
                <a:cs typeface="Times New Roman" panose="02020603050405020304" pitchFamily="18" charset="0"/>
              </a:rPr>
              <a:t>. </a:t>
            </a:r>
            <a:endParaRPr lang="en-US" sz="2400" smtClean="0">
              <a:latin typeface="Times New Roman" panose="02020603050405020304" pitchFamily="18" charset="0"/>
              <a:cs typeface="Times New Roman" panose="02020603050405020304" pitchFamily="18" charset="0"/>
            </a:endParaRPr>
          </a:p>
          <a:p>
            <a:pPr marL="0" indent="0">
              <a:buNone/>
            </a:pPr>
            <a:r>
              <a:rPr lang="en-US" sz="2400" smtClean="0">
                <a:latin typeface="Times New Roman" panose="02020603050405020304" pitchFamily="18" charset="0"/>
                <a:cs typeface="Times New Roman" panose="02020603050405020304" pitchFamily="18" charset="0"/>
              </a:rPr>
              <a:t>Our </a:t>
            </a:r>
            <a:r>
              <a:rPr lang="en-US" sz="2400" dirty="0">
                <a:latin typeface="Times New Roman" panose="02020603050405020304" pitchFamily="18" charset="0"/>
                <a:cs typeface="Times New Roman" panose="02020603050405020304" pitchFamily="18" charset="0"/>
              </a:rPr>
              <a:t>society perceives women as mannequins that must bear and adhere to societal constraints. This leads to domestic abuse, in the form of verbal, physical and mental torture. Thus, forcing the woman to seek separation or divorce from her </a:t>
            </a:r>
            <a:r>
              <a:rPr lang="en-US" sz="2400" dirty="0" smtClean="0">
                <a:latin typeface="Times New Roman" panose="02020603050405020304" pitchFamily="18" charset="0"/>
                <a:cs typeface="Times New Roman" panose="02020603050405020304" pitchFamily="18" charset="0"/>
              </a:rPr>
              <a:t>husband.</a:t>
            </a:r>
          </a:p>
          <a:p>
            <a:pPr marL="0" indent="0">
              <a:buNone/>
            </a:pPr>
            <a:r>
              <a:rPr lang="en-US" sz="2400" dirty="0" smtClean="0">
                <a:latin typeface="Times New Roman" panose="02020603050405020304" pitchFamily="18" charset="0"/>
                <a:cs typeface="Times New Roman" panose="02020603050405020304" pitchFamily="18" charset="0"/>
              </a:rPr>
              <a:t>One </a:t>
            </a:r>
            <a:r>
              <a:rPr lang="en-US" sz="2400" dirty="0">
                <a:latin typeface="Times New Roman" panose="02020603050405020304" pitchFamily="18" charset="0"/>
                <a:cs typeface="Times New Roman" panose="02020603050405020304" pitchFamily="18" charset="0"/>
              </a:rPr>
              <a:t>of the leading reasons for the higher divorce rate in Pakistan is the </a:t>
            </a:r>
            <a:r>
              <a:rPr lang="en-US" sz="2400" b="1" dirty="0">
                <a:latin typeface="Times New Roman" panose="02020603050405020304" pitchFamily="18" charset="0"/>
                <a:cs typeface="Times New Roman" panose="02020603050405020304" pitchFamily="18" charset="0"/>
              </a:rPr>
              <a:t>longstanding domestic </a:t>
            </a:r>
            <a:r>
              <a:rPr lang="en-US" sz="2400" b="1" dirty="0" smtClean="0">
                <a:latin typeface="Times New Roman" panose="02020603050405020304" pitchFamily="18" charset="0"/>
                <a:cs typeface="Times New Roman" panose="02020603050405020304" pitchFamily="18" charset="0"/>
              </a:rPr>
              <a:t>abuse</a:t>
            </a: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and Forced marriages</a:t>
            </a:r>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045116" y="1644316"/>
            <a:ext cx="3914274" cy="4178415"/>
          </a:xfrm>
          <a:prstGeom prst="rect">
            <a:avLst/>
          </a:prstGeom>
        </p:spPr>
      </p:pic>
    </p:spTree>
    <p:extLst>
      <p:ext uri="{BB962C8B-B14F-4D97-AF65-F5344CB8AC3E}">
        <p14:creationId xmlns:p14="http://schemas.microsoft.com/office/powerpoint/2010/main" val="340357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328" t="20642" r="23448" b="9192"/>
          <a:stretch/>
        </p:blipFill>
        <p:spPr>
          <a:xfrm>
            <a:off x="7683062" y="1844566"/>
            <a:ext cx="4508938" cy="4025462"/>
          </a:xfrm>
          <a:prstGeom prst="rect">
            <a:avLst/>
          </a:prstGeom>
        </p:spPr>
      </p:pic>
      <p:sp>
        <p:nvSpPr>
          <p:cNvPr id="2" name="Title 1"/>
          <p:cNvSpPr>
            <a:spLocks noGrp="1"/>
          </p:cNvSpPr>
          <p:nvPr>
            <p:ph type="title"/>
          </p:nvPr>
        </p:nvSpPr>
        <p:spPr>
          <a:xfrm>
            <a:off x="2496207" y="612228"/>
            <a:ext cx="10058400" cy="1371600"/>
          </a:xfrm>
        </p:spPr>
        <p:txBody>
          <a:bodyPr/>
          <a:lstStyle/>
          <a:p>
            <a:r>
              <a:rPr lang="en-US" b="1" dirty="0" smtClean="0">
                <a:latin typeface="Times New Roman" panose="02020603050405020304" pitchFamily="18" charset="0"/>
                <a:cs typeface="Times New Roman" panose="02020603050405020304" pitchFamily="18" charset="0"/>
              </a:rPr>
              <a:t>Negative effects of divorce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6800" y="2123090"/>
            <a:ext cx="6616262" cy="3911950"/>
          </a:xfrm>
        </p:spPr>
        <p:txBody>
          <a:bodyPr>
            <a:normAutofit/>
          </a:bodyPr>
          <a:lstStyle/>
          <a:p>
            <a:r>
              <a:rPr lang="en-US" sz="2400" b="1" dirty="0">
                <a:latin typeface="Times New Roman" panose="02020603050405020304" pitchFamily="18" charset="0"/>
                <a:cs typeface="Times New Roman" panose="02020603050405020304" pitchFamily="18" charset="0"/>
              </a:rPr>
              <a:t>Negative Effects </a:t>
            </a:r>
            <a:r>
              <a:rPr lang="en-US" sz="2400" dirty="0">
                <a:latin typeface="Times New Roman" panose="02020603050405020304" pitchFamily="18" charset="0"/>
                <a:cs typeface="Times New Roman" panose="02020603050405020304" pitchFamily="18" charset="0"/>
              </a:rPr>
              <a:t>Divorce takes a toll on children’s well-being. Children </a:t>
            </a:r>
            <a:r>
              <a:rPr lang="en-US" sz="2400" dirty="0" smtClean="0">
                <a:latin typeface="Times New Roman" panose="02020603050405020304" pitchFamily="18" charset="0"/>
                <a:cs typeface="Times New Roman" panose="02020603050405020304" pitchFamily="18" charset="0"/>
              </a:rPr>
              <a:t>whose  parents </a:t>
            </a:r>
            <a:r>
              <a:rPr lang="en-US" sz="2400" dirty="0">
                <a:latin typeface="Times New Roman" panose="02020603050405020304" pitchFamily="18" charset="0"/>
                <a:cs typeface="Times New Roman" panose="02020603050405020304" pitchFamily="18" charset="0"/>
              </a:rPr>
              <a:t>divorce are more likely than children reared by both parents to have </a:t>
            </a:r>
            <a:r>
              <a:rPr lang="en-US" sz="2400" dirty="0" smtClean="0">
                <a:latin typeface="Times New Roman" panose="02020603050405020304" pitchFamily="18" charset="0"/>
                <a:cs typeface="Times New Roman" panose="02020603050405020304" pitchFamily="18" charset="0"/>
              </a:rPr>
              <a:t>behavioral problems</a:t>
            </a:r>
            <a:r>
              <a:rPr lang="en-US" sz="2400" dirty="0">
                <a:latin typeface="Times New Roman" panose="02020603050405020304" pitchFamily="18" charset="0"/>
                <a:cs typeface="Times New Roman" panose="02020603050405020304" pitchFamily="18" charset="0"/>
              </a:rPr>
              <a:t>, to get poor grades and drop out of high school, and to get in trouble with </a:t>
            </a:r>
            <a:r>
              <a:rPr lang="en-US" sz="2400" dirty="0" smtClean="0">
                <a:latin typeface="Times New Roman" panose="02020603050405020304" pitchFamily="18" charset="0"/>
                <a:cs typeface="Times New Roman" panose="02020603050405020304" pitchFamily="18" charset="0"/>
              </a:rPr>
              <a:t>the law </a:t>
            </a:r>
            <a:r>
              <a:rPr lang="en-US" sz="2400" dirty="0">
                <a:latin typeface="Times New Roman" panose="02020603050405020304" pitchFamily="18" charset="0"/>
                <a:cs typeface="Times New Roman" panose="02020603050405020304" pitchFamily="18" charset="0"/>
              </a:rPr>
              <a:t>(Amato 2000, 2010).</a:t>
            </a:r>
          </a:p>
        </p:txBody>
      </p:sp>
    </p:spTree>
    <p:extLst>
      <p:ext uri="{BB962C8B-B14F-4D97-AF65-F5344CB8AC3E}">
        <p14:creationId xmlns:p14="http://schemas.microsoft.com/office/powerpoint/2010/main" val="957963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846" t="2545" r="19231" b="8736"/>
          <a:stretch/>
        </p:blipFill>
        <p:spPr>
          <a:xfrm>
            <a:off x="7692189" y="1093902"/>
            <a:ext cx="4499811" cy="5764098"/>
          </a:xfrm>
          <a:prstGeom prst="rect">
            <a:avLst/>
          </a:prstGeom>
        </p:spPr>
      </p:pic>
      <p:sp>
        <p:nvSpPr>
          <p:cNvPr id="2" name="Title 1"/>
          <p:cNvSpPr>
            <a:spLocks noGrp="1"/>
          </p:cNvSpPr>
          <p:nvPr>
            <p:ph type="title"/>
          </p:nvPr>
        </p:nvSpPr>
        <p:spPr>
          <a:xfrm>
            <a:off x="257504" y="96056"/>
            <a:ext cx="10058400" cy="1371600"/>
          </a:xfrm>
        </p:spPr>
        <p:txBody>
          <a:bodyPr>
            <a:normAutofit fontScale="90000"/>
          </a:bodyPr>
          <a:lstStyle/>
          <a:p>
            <a:r>
              <a:rPr lang="en-US" b="1" dirty="0">
                <a:latin typeface="Times New Roman" panose="02020603050405020304" pitchFamily="18" charset="0"/>
                <a:cs typeface="Times New Roman" panose="02020603050405020304" pitchFamily="18" charset="0"/>
              </a:rPr>
              <a:t>What Helps Children </a:t>
            </a:r>
            <a:r>
              <a:rPr lang="en-US" b="1" dirty="0" smtClean="0">
                <a:latin typeface="Times New Roman" panose="02020603050405020304" pitchFamily="18" charset="0"/>
                <a:cs typeface="Times New Roman" panose="02020603050405020304" pitchFamily="18" charset="0"/>
              </a:rPr>
              <a:t>Adjust </a:t>
            </a:r>
            <a:r>
              <a:rPr lang="en-US" b="1" dirty="0">
                <a:latin typeface="Times New Roman" panose="02020603050405020304" pitchFamily="18" charset="0"/>
                <a:cs typeface="Times New Roman" panose="02020603050405020304" pitchFamily="18" charset="0"/>
              </a:rPr>
              <a:t>to Divorce?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4649" y="1545021"/>
            <a:ext cx="6868510" cy="1996966"/>
          </a:xfrm>
        </p:spPr>
        <p:txBody>
          <a:bodyPr>
            <a:noAutofit/>
          </a:bodyPr>
          <a:lstStyle/>
          <a:p>
            <a:r>
              <a:rPr lang="en-US" sz="2000" dirty="0">
                <a:latin typeface="Times New Roman" panose="02020603050405020304" pitchFamily="18" charset="0"/>
                <a:cs typeface="Times New Roman" panose="02020603050405020304" pitchFamily="18" charset="0"/>
              </a:rPr>
              <a:t>The children who feel close </a:t>
            </a:r>
            <a:r>
              <a:rPr lang="en-US" sz="2000" dirty="0" smtClean="0">
                <a:latin typeface="Times New Roman" panose="02020603050405020304" pitchFamily="18" charset="0"/>
                <a:cs typeface="Times New Roman" panose="02020603050405020304" pitchFamily="18" charset="0"/>
              </a:rPr>
              <a:t>to both </a:t>
            </a:r>
            <a:r>
              <a:rPr lang="en-US" sz="2000" dirty="0">
                <a:latin typeface="Times New Roman" panose="02020603050405020304" pitchFamily="18" charset="0"/>
                <a:cs typeface="Times New Roman" panose="02020603050405020304" pitchFamily="18" charset="0"/>
              </a:rPr>
              <a:t>parents make the best adjustment, and those who don’t feel close to either </a:t>
            </a:r>
            <a:r>
              <a:rPr lang="en-US" sz="2000" dirty="0" smtClean="0">
                <a:latin typeface="Times New Roman" panose="02020603050405020304" pitchFamily="18" charset="0"/>
                <a:cs typeface="Times New Roman" panose="02020603050405020304" pitchFamily="18" charset="0"/>
              </a:rPr>
              <a:t>parent make </a:t>
            </a:r>
            <a:r>
              <a:rPr lang="en-US" sz="2000" dirty="0">
                <a:latin typeface="Times New Roman" panose="02020603050405020304" pitchFamily="18" charset="0"/>
                <a:cs typeface="Times New Roman" panose="02020603050405020304" pitchFamily="18" charset="0"/>
              </a:rPr>
              <a:t>the worst adjustment (Richardson and McCabe 2001</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Children have an </a:t>
            </a:r>
            <a:r>
              <a:rPr lang="en-US" sz="2000" dirty="0" smtClean="0">
                <a:latin typeface="Times New Roman" panose="02020603050405020304" pitchFamily="18" charset="0"/>
                <a:cs typeface="Times New Roman" panose="02020603050405020304" pitchFamily="18" charset="0"/>
              </a:rPr>
              <a:t>especially difficult time </a:t>
            </a:r>
            <a:r>
              <a:rPr lang="en-US" sz="2000" dirty="0">
                <a:latin typeface="Times New Roman" panose="02020603050405020304" pitchFamily="18" charset="0"/>
                <a:cs typeface="Times New Roman" panose="02020603050405020304" pitchFamily="18" charset="0"/>
              </a:rPr>
              <a:t>when one parent tries to undermine the other. These children are </a:t>
            </a:r>
            <a:r>
              <a:rPr lang="en-US" sz="2000" dirty="0" smtClean="0">
                <a:latin typeface="Times New Roman" panose="02020603050405020304" pitchFamily="18" charset="0"/>
                <a:cs typeface="Times New Roman" panose="02020603050405020304" pitchFamily="18" charset="0"/>
              </a:rPr>
              <a:t>more likely </a:t>
            </a:r>
            <a:r>
              <a:rPr lang="en-US" sz="2000" dirty="0">
                <a:latin typeface="Times New Roman" panose="02020603050405020304" pitchFamily="18" charset="0"/>
                <a:cs typeface="Times New Roman" panose="02020603050405020304" pitchFamily="18" charset="0"/>
              </a:rPr>
              <a:t>to be depressed and insecure—even after they are grown up (Ben-Ami and </a:t>
            </a:r>
            <a:r>
              <a:rPr lang="en-US" sz="2000" dirty="0" smtClean="0">
                <a:latin typeface="Times New Roman" panose="02020603050405020304" pitchFamily="18" charset="0"/>
                <a:cs typeface="Times New Roman" panose="02020603050405020304" pitchFamily="18" charset="0"/>
              </a:rPr>
              <a:t>Baker 2012).</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Children adjust well if they experience little conflict, feel loved, live with a </a:t>
            </a:r>
            <a:r>
              <a:rPr lang="en-US" sz="2000" dirty="0" smtClean="0">
                <a:latin typeface="Times New Roman" panose="02020603050405020304" pitchFamily="18" charset="0"/>
                <a:cs typeface="Times New Roman" panose="02020603050405020304" pitchFamily="18" charset="0"/>
              </a:rPr>
              <a:t>parent who </a:t>
            </a:r>
            <a:r>
              <a:rPr lang="en-US" sz="2000" dirty="0">
                <a:latin typeface="Times New Roman" panose="02020603050405020304" pitchFamily="18" charset="0"/>
                <a:cs typeface="Times New Roman" panose="02020603050405020304" pitchFamily="18" charset="0"/>
              </a:rPr>
              <a:t>is making a good adjustment, and have consistent routines. </a:t>
            </a:r>
            <a:endParaRPr lang="en-US" sz="2000" dirty="0" smtClean="0">
              <a:latin typeface="Times New Roman" panose="02020603050405020304" pitchFamily="18" charset="0"/>
              <a:cs typeface="Times New Roman" panose="02020603050405020304" pitchFamily="18" charset="0"/>
            </a:endParaRPr>
          </a:p>
          <a:p>
            <a:r>
              <a:rPr lang="en-US" sz="2000" dirty="0" smtClean="0">
                <a:solidFill>
                  <a:srgbClr val="7030A0"/>
                </a:solidFill>
                <a:latin typeface="Times New Roman" panose="02020603050405020304" pitchFamily="18" charset="0"/>
                <a:cs typeface="Times New Roman" panose="02020603050405020304" pitchFamily="18" charset="0"/>
              </a:rPr>
              <a:t>Children </a:t>
            </a:r>
            <a:r>
              <a:rPr lang="en-US" sz="2000" dirty="0">
                <a:solidFill>
                  <a:srgbClr val="7030A0"/>
                </a:solidFill>
                <a:latin typeface="Times New Roman" panose="02020603050405020304" pitchFamily="18" charset="0"/>
                <a:cs typeface="Times New Roman" panose="02020603050405020304" pitchFamily="18" charset="0"/>
              </a:rPr>
              <a:t>also adjust better if a </a:t>
            </a:r>
            <a:r>
              <a:rPr lang="en-US" sz="2000" dirty="0" smtClean="0">
                <a:solidFill>
                  <a:srgbClr val="7030A0"/>
                </a:solidFill>
                <a:latin typeface="Times New Roman" panose="02020603050405020304" pitchFamily="18" charset="0"/>
                <a:cs typeface="Times New Roman" panose="02020603050405020304" pitchFamily="18" charset="0"/>
              </a:rPr>
              <a:t>second adult </a:t>
            </a:r>
            <a:r>
              <a:rPr lang="en-US" sz="2000" dirty="0">
                <a:solidFill>
                  <a:srgbClr val="7030A0"/>
                </a:solidFill>
                <a:latin typeface="Times New Roman" panose="02020603050405020304" pitchFamily="18" charset="0"/>
                <a:cs typeface="Times New Roman" panose="02020603050405020304" pitchFamily="18" charset="0"/>
              </a:rPr>
              <a:t>can be counted on for support</a:t>
            </a:r>
          </a:p>
        </p:txBody>
      </p:sp>
    </p:spTree>
    <p:extLst>
      <p:ext uri="{BB962C8B-B14F-4D97-AF65-F5344CB8AC3E}">
        <p14:creationId xmlns:p14="http://schemas.microsoft.com/office/powerpoint/2010/main" val="1879305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71" y="1064270"/>
            <a:ext cx="10058400" cy="1371600"/>
          </a:xfrm>
        </p:spPr>
        <p:txBody>
          <a:bodyPr/>
          <a:lstStyle/>
          <a:p>
            <a:r>
              <a:rPr lang="en-US" b="1" dirty="0" smtClean="0">
                <a:latin typeface="Times New Roman" panose="02020603050405020304" pitchFamily="18" charset="0"/>
                <a:cs typeface="Times New Roman" panose="02020603050405020304" pitchFamily="18" charset="0"/>
              </a:rPr>
              <a:t>The dark side of family	</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69276" y="2874990"/>
            <a:ext cx="10058400" cy="3931920"/>
          </a:xfrm>
        </p:spPr>
        <p:txBody>
          <a:bodyPr>
            <a:normAutofit/>
          </a:bodyPr>
          <a:lstStyle/>
          <a:p>
            <a:r>
              <a:rPr lang="en-US" sz="3200" dirty="0" smtClean="0">
                <a:latin typeface="Times New Roman" panose="02020603050405020304" pitchFamily="18" charset="0"/>
                <a:cs typeface="Times New Roman" panose="02020603050405020304" pitchFamily="18" charset="0"/>
              </a:rPr>
              <a:t>Domestic violence</a:t>
            </a:r>
          </a:p>
          <a:p>
            <a:r>
              <a:rPr lang="en-US" sz="3200" dirty="0" smtClean="0">
                <a:latin typeface="Times New Roman" panose="02020603050405020304" pitchFamily="18" charset="0"/>
                <a:cs typeface="Times New Roman" panose="02020603050405020304" pitchFamily="18" charset="0"/>
              </a:rPr>
              <a:t>Incest</a:t>
            </a:r>
          </a:p>
          <a:p>
            <a:r>
              <a:rPr lang="en-US" sz="3200" dirty="0" smtClean="0">
                <a:latin typeface="Times New Roman" panose="02020603050405020304" pitchFamily="18" charset="0"/>
                <a:cs typeface="Times New Roman" panose="02020603050405020304" pitchFamily="18" charset="0"/>
              </a:rPr>
              <a:t>Child Abuse</a:t>
            </a:r>
          </a:p>
          <a:p>
            <a:endParaRPr lang="en-US"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216742" y="808213"/>
            <a:ext cx="3469612" cy="2411961"/>
          </a:xfrm>
          <a:prstGeom prst="rect">
            <a:avLst/>
          </a:prstGeom>
        </p:spPr>
      </p:pic>
      <p:pic>
        <p:nvPicPr>
          <p:cNvPr id="5" name="Picture 4"/>
          <p:cNvPicPr>
            <a:picLocks noChangeAspect="1"/>
          </p:cNvPicPr>
          <p:nvPr/>
        </p:nvPicPr>
        <p:blipFill>
          <a:blip r:embed="rId3"/>
          <a:stretch>
            <a:fillRect/>
          </a:stretch>
        </p:blipFill>
        <p:spPr>
          <a:xfrm>
            <a:off x="8216742" y="3143481"/>
            <a:ext cx="3613278" cy="2404472"/>
          </a:xfrm>
          <a:prstGeom prst="rect">
            <a:avLst/>
          </a:prstGeom>
        </p:spPr>
      </p:pic>
    </p:spTree>
    <p:extLst>
      <p:ext uri="{BB962C8B-B14F-4D97-AF65-F5344CB8AC3E}">
        <p14:creationId xmlns:p14="http://schemas.microsoft.com/office/powerpoint/2010/main" val="2190194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anose="02020603050405020304" pitchFamily="18" charset="0"/>
                <a:cs typeface="Times New Roman" panose="02020603050405020304" pitchFamily="18" charset="0"/>
              </a:rPr>
              <a:t>Learning outcomes	</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b="1" dirty="0" smtClean="0">
                <a:latin typeface="Times New Roman" panose="02020603050405020304" pitchFamily="18" charset="0"/>
                <a:cs typeface="Times New Roman" panose="02020603050405020304" pitchFamily="18" charset="0"/>
              </a:rPr>
              <a:t>Understanding the concept of family and marriage in sociology</a:t>
            </a:r>
          </a:p>
          <a:p>
            <a:r>
              <a:rPr lang="en-US" sz="2400" b="1" dirty="0" smtClean="0">
                <a:latin typeface="Times New Roman" panose="02020603050405020304" pitchFamily="18" charset="0"/>
                <a:cs typeface="Times New Roman" panose="02020603050405020304" pitchFamily="18" charset="0"/>
              </a:rPr>
              <a:t>Explanation of these concepts through different theories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17422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The Bright Side of Family Life: Successful Marriages</a:t>
            </a:r>
          </a:p>
        </p:txBody>
      </p:sp>
      <p:sp>
        <p:nvSpPr>
          <p:cNvPr id="3" name="Content Placeholder 2"/>
          <p:cNvSpPr>
            <a:spLocks noGrp="1"/>
          </p:cNvSpPr>
          <p:nvPr>
            <p:ph idx="1"/>
          </p:nvPr>
        </p:nvSpPr>
        <p:spPr/>
        <p:txBody>
          <a:bodyPr>
            <a:noAutofit/>
          </a:bodyPr>
          <a:lstStyle/>
          <a:p>
            <a:r>
              <a:rPr lang="en-US" sz="2000" b="1" dirty="0">
                <a:latin typeface="Times New Roman" panose="02020603050405020304" pitchFamily="18" charset="0"/>
                <a:cs typeface="Times New Roman" panose="02020603050405020304" pitchFamily="18" charset="0"/>
              </a:rPr>
              <a:t>Successful Marriages </a:t>
            </a:r>
            <a:r>
              <a:rPr lang="en-US" sz="2000" dirty="0">
                <a:latin typeface="Times New Roman" panose="02020603050405020304" pitchFamily="18" charset="0"/>
                <a:cs typeface="Times New Roman" panose="02020603050405020304" pitchFamily="18" charset="0"/>
              </a:rPr>
              <a:t>Sociologists Jeanette and Robert Lauer (1992) </a:t>
            </a:r>
            <a:r>
              <a:rPr lang="en-US" sz="2000" dirty="0" smtClean="0">
                <a:latin typeface="Times New Roman" panose="02020603050405020304" pitchFamily="18" charset="0"/>
                <a:cs typeface="Times New Roman" panose="02020603050405020304" pitchFamily="18" charset="0"/>
              </a:rPr>
              <a:t>interviewed 351 </a:t>
            </a:r>
            <a:r>
              <a:rPr lang="en-US" sz="2000" dirty="0">
                <a:latin typeface="Times New Roman" panose="02020603050405020304" pitchFamily="18" charset="0"/>
                <a:cs typeface="Times New Roman" panose="02020603050405020304" pitchFamily="18" charset="0"/>
              </a:rPr>
              <a:t>couples who had been married fifteen years or longer. Fifty-one of these </a:t>
            </a:r>
            <a:r>
              <a:rPr lang="en-US" sz="2000" dirty="0" smtClean="0">
                <a:latin typeface="Times New Roman" panose="02020603050405020304" pitchFamily="18" charset="0"/>
                <a:cs typeface="Times New Roman" panose="02020603050405020304" pitchFamily="18" charset="0"/>
              </a:rPr>
              <a:t>marriages were </a:t>
            </a:r>
            <a:r>
              <a:rPr lang="en-US" sz="2000" dirty="0">
                <a:latin typeface="Times New Roman" panose="02020603050405020304" pitchFamily="18" charset="0"/>
                <a:cs typeface="Times New Roman" panose="02020603050405020304" pitchFamily="18" charset="0"/>
              </a:rPr>
              <a:t>unhappy. The couples had stayed together for religious reasons, because of </a:t>
            </a:r>
            <a:r>
              <a:rPr lang="en-US" sz="2000" dirty="0" smtClean="0">
                <a:latin typeface="Times New Roman" panose="02020603050405020304" pitchFamily="18" charset="0"/>
                <a:cs typeface="Times New Roman" panose="02020603050405020304" pitchFamily="18" charset="0"/>
              </a:rPr>
              <a:t>family tradition</a:t>
            </a:r>
            <a:r>
              <a:rPr lang="en-US" sz="2000" dirty="0">
                <a:latin typeface="Times New Roman" panose="02020603050405020304" pitchFamily="18" charset="0"/>
                <a:cs typeface="Times New Roman" panose="02020603050405020304" pitchFamily="18" charset="0"/>
              </a:rPr>
              <a:t>, or “for the sake of the children.”</a:t>
            </a:r>
          </a:p>
          <a:p>
            <a:r>
              <a:rPr lang="en-US" sz="2000" dirty="0" smtClean="0">
                <a:latin typeface="Times New Roman" panose="02020603050405020304" pitchFamily="18" charset="0"/>
                <a:cs typeface="Times New Roman" panose="02020603050405020304" pitchFamily="18" charset="0"/>
              </a:rPr>
              <a:t>Happy couples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 Consider their spouse to be their best </a:t>
            </a:r>
            <a:r>
              <a:rPr lang="en-US" sz="2000" dirty="0" smtClean="0">
                <a:latin typeface="Times New Roman" panose="02020603050405020304" pitchFamily="18" charset="0"/>
                <a:cs typeface="Times New Roman" panose="02020603050405020304" pitchFamily="18" charset="0"/>
              </a:rPr>
              <a:t>friend,  </a:t>
            </a:r>
            <a:r>
              <a:rPr lang="en-US" sz="2000" dirty="0">
                <a:latin typeface="Times New Roman" panose="02020603050405020304" pitchFamily="18" charset="0"/>
                <a:cs typeface="Times New Roman" panose="02020603050405020304" pitchFamily="18" charset="0"/>
              </a:rPr>
              <a:t>l</a:t>
            </a:r>
            <a:r>
              <a:rPr lang="en-US" sz="2000" dirty="0" smtClean="0">
                <a:latin typeface="Times New Roman" panose="02020603050405020304" pitchFamily="18" charset="0"/>
                <a:cs typeface="Times New Roman" panose="02020603050405020304" pitchFamily="18" charset="0"/>
              </a:rPr>
              <a:t>ike </a:t>
            </a:r>
            <a:r>
              <a:rPr lang="en-US" sz="2000" dirty="0">
                <a:latin typeface="Times New Roman" panose="02020603050405020304" pitchFamily="18" charset="0"/>
                <a:cs typeface="Times New Roman" panose="02020603050405020304" pitchFamily="18" charset="0"/>
              </a:rPr>
              <a:t>their spouse as a person</a:t>
            </a:r>
          </a:p>
          <a:p>
            <a:r>
              <a:rPr lang="en-US" sz="2000" dirty="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Think of marriage as a long-term </a:t>
            </a:r>
            <a:r>
              <a:rPr lang="en-US" sz="2000" dirty="0" smtClean="0">
                <a:latin typeface="Times New Roman" panose="02020603050405020304" pitchFamily="18" charset="0"/>
                <a:cs typeface="Times New Roman" panose="02020603050405020304" pitchFamily="18" charset="0"/>
              </a:rPr>
              <a:t>commitment. </a:t>
            </a:r>
            <a:r>
              <a:rPr lang="en-US" sz="2000" dirty="0">
                <a:latin typeface="Times New Roman" panose="02020603050405020304" pitchFamily="18" charset="0"/>
                <a:cs typeface="Times New Roman" panose="02020603050405020304" pitchFamily="18" charset="0"/>
              </a:rPr>
              <a:t>Believe that marriage is sacred</a:t>
            </a:r>
          </a:p>
          <a:p>
            <a:r>
              <a:rPr lang="en-US" sz="2000" dirty="0">
                <a:latin typeface="Times New Roman" panose="02020603050405020304" pitchFamily="18" charset="0"/>
                <a:cs typeface="Times New Roman" panose="02020603050405020304" pitchFamily="18" charset="0"/>
              </a:rPr>
              <a:t>3</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Agree on aims and goals</a:t>
            </a:r>
          </a:p>
          <a:p>
            <a:r>
              <a:rPr lang="en-US" sz="2000" dirty="0">
                <a:latin typeface="Times New Roman" panose="02020603050405020304" pitchFamily="18" charset="0"/>
                <a:cs typeface="Times New Roman" panose="02020603050405020304" pitchFamily="18" charset="0"/>
              </a:rPr>
              <a:t>4</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Believe that their spouse has grown more interesting over the years</a:t>
            </a:r>
          </a:p>
          <a:p>
            <a:r>
              <a:rPr lang="en-US" sz="2000" dirty="0">
                <a:latin typeface="Times New Roman" panose="02020603050405020304" pitchFamily="18" charset="0"/>
                <a:cs typeface="Times New Roman" panose="02020603050405020304" pitchFamily="18" charset="0"/>
              </a:rPr>
              <a:t>5</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Strongly want the relationship to </a:t>
            </a:r>
            <a:r>
              <a:rPr lang="en-US" sz="2000" dirty="0" smtClean="0">
                <a:latin typeface="Times New Roman" panose="02020603050405020304" pitchFamily="18" charset="0"/>
                <a:cs typeface="Times New Roman" panose="02020603050405020304" pitchFamily="18" charset="0"/>
              </a:rPr>
              <a:t>succeed. </a:t>
            </a:r>
            <a:r>
              <a:rPr lang="en-US" sz="2000" dirty="0">
                <a:latin typeface="Times New Roman" panose="02020603050405020304" pitchFamily="18" charset="0"/>
                <a:cs typeface="Times New Roman" panose="02020603050405020304" pitchFamily="18" charset="0"/>
              </a:rPr>
              <a:t>Laugh </a:t>
            </a:r>
            <a:r>
              <a:rPr lang="en-US" sz="2000" dirty="0" smtClean="0">
                <a:latin typeface="Times New Roman" panose="02020603050405020304" pitchFamily="18" charset="0"/>
                <a:cs typeface="Times New Roman" panose="02020603050405020304" pitchFamily="18" charset="0"/>
              </a:rPr>
              <a:t>together</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9428271" y="3734292"/>
            <a:ext cx="2143125" cy="2143125"/>
          </a:xfrm>
          <a:prstGeom prst="rect">
            <a:avLst/>
          </a:prstGeom>
        </p:spPr>
      </p:pic>
    </p:spTree>
    <p:extLst>
      <p:ext uri="{BB962C8B-B14F-4D97-AF65-F5344CB8AC3E}">
        <p14:creationId xmlns:p14="http://schemas.microsoft.com/office/powerpoint/2010/main" val="3452710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The Bright Side of Family Life: Successful Marriages</a:t>
            </a:r>
            <a:endParaRPr lang="en-US" b="1" dirty="0"/>
          </a:p>
        </p:txBody>
      </p:sp>
      <p:sp>
        <p:nvSpPr>
          <p:cNvPr id="3" name="Content Placeholder 2"/>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Sociologist Nicholas Stinnett (1992) studied 660 families from the United States and</a:t>
            </a:r>
          </a:p>
          <a:p>
            <a:r>
              <a:rPr lang="en-US" sz="2400" dirty="0">
                <a:latin typeface="Times New Roman" panose="02020603050405020304" pitchFamily="18" charset="0"/>
                <a:cs typeface="Times New Roman" panose="02020603050405020304" pitchFamily="18" charset="0"/>
              </a:rPr>
              <a:t>South America. He found that the happy families</a:t>
            </a:r>
          </a:p>
          <a:p>
            <a:r>
              <a:rPr lang="en-US" sz="2400" dirty="0">
                <a:latin typeface="Times New Roman" panose="02020603050405020304" pitchFamily="18" charset="0"/>
                <a:cs typeface="Times New Roman" panose="02020603050405020304" pitchFamily="18" charset="0"/>
              </a:rPr>
              <a:t>1. Spend a lot of time together</a:t>
            </a:r>
          </a:p>
          <a:p>
            <a:r>
              <a:rPr lang="en-US" sz="2400" dirty="0">
                <a:latin typeface="Times New Roman" panose="02020603050405020304" pitchFamily="18" charset="0"/>
                <a:cs typeface="Times New Roman" panose="02020603050405020304" pitchFamily="18" charset="0"/>
              </a:rPr>
              <a:t>2. Are quick to express appreciation</a:t>
            </a:r>
          </a:p>
          <a:p>
            <a:r>
              <a:rPr lang="en-US" sz="2400" dirty="0">
                <a:latin typeface="Times New Roman" panose="02020603050405020304" pitchFamily="18" charset="0"/>
                <a:cs typeface="Times New Roman" panose="02020603050405020304" pitchFamily="18" charset="0"/>
              </a:rPr>
              <a:t>3. Promote one another’s welfare</a:t>
            </a:r>
          </a:p>
          <a:p>
            <a:r>
              <a:rPr lang="en-US" sz="2400" dirty="0">
                <a:latin typeface="Times New Roman" panose="02020603050405020304" pitchFamily="18" charset="0"/>
                <a:cs typeface="Times New Roman" panose="02020603050405020304" pitchFamily="18" charset="0"/>
              </a:rPr>
              <a:t>4. Do a lot of talking and listen to one another</a:t>
            </a:r>
          </a:p>
          <a:p>
            <a:r>
              <a:rPr lang="en-US" sz="2400" dirty="0">
                <a:latin typeface="Times New Roman" panose="02020603050405020304" pitchFamily="18" charset="0"/>
                <a:cs typeface="Times New Roman" panose="02020603050405020304" pitchFamily="18" charset="0"/>
              </a:rPr>
              <a:t>5. Are religious</a:t>
            </a:r>
          </a:p>
          <a:p>
            <a:r>
              <a:rPr lang="en-US" sz="2400" dirty="0">
                <a:latin typeface="Times New Roman" panose="02020603050405020304" pitchFamily="18" charset="0"/>
                <a:cs typeface="Times New Roman" panose="02020603050405020304" pitchFamily="18" charset="0"/>
              </a:rPr>
              <a:t>6. Deal with crises in a positive manner</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795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592" y="831781"/>
            <a:ext cx="7738242" cy="1371600"/>
          </a:xfrm>
        </p:spPr>
        <p:txBody>
          <a:bodyPr>
            <a:normAutofit fontScale="90000"/>
          </a:bodyPr>
          <a:lstStyle/>
          <a:p>
            <a:r>
              <a:rPr lang="en-US" b="1" u="sng" dirty="0">
                <a:latin typeface="Times New Roman" panose="02020603050405020304" pitchFamily="18" charset="0"/>
                <a:cs typeface="Times New Roman" panose="02020603050405020304" pitchFamily="18" charset="0"/>
              </a:rPr>
              <a:t>The Future of </a:t>
            </a:r>
            <a:r>
              <a:rPr lang="en-US" b="1" u="sng" dirty="0" smtClean="0">
                <a:latin typeface="Times New Roman" panose="02020603050405020304" pitchFamily="18" charset="0"/>
                <a:cs typeface="Times New Roman" panose="02020603050405020304" pitchFamily="18" charset="0"/>
              </a:rPr>
              <a:t>Marriage and Family</a:t>
            </a:r>
            <a:r>
              <a:rPr lang="en-US" b="1" u="sng" dirty="0">
                <a:latin typeface="Times New Roman" panose="02020603050405020304" pitchFamily="18" charset="0"/>
                <a:cs typeface="Times New Roman" panose="02020603050405020304" pitchFamily="18" charset="0"/>
              </a:rPr>
              <a:t/>
            </a:r>
            <a:br>
              <a:rPr lang="en-US" b="1" u="sng" dirty="0">
                <a:latin typeface="Times New Roman" panose="02020603050405020304" pitchFamily="18" charset="0"/>
                <a:cs typeface="Times New Roman" panose="02020603050405020304" pitchFamily="18" charset="0"/>
              </a:rPr>
            </a:b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5820" y="2203381"/>
            <a:ext cx="4955628" cy="3931920"/>
          </a:xfrm>
        </p:spPr>
        <p:txBody>
          <a:bodyPr>
            <a:normAutofit/>
          </a:bodyPr>
          <a:lstStyle/>
          <a:p>
            <a:r>
              <a:rPr lang="en-US" sz="2800" dirty="0" smtClean="0">
                <a:latin typeface="Times New Roman" panose="02020603050405020304" pitchFamily="18" charset="0"/>
                <a:cs typeface="Times New Roman" panose="02020603050405020304" pitchFamily="18" charset="0"/>
              </a:rPr>
              <a:t>Its universal so it will not collapse as an institute</a:t>
            </a:r>
          </a:p>
          <a:p>
            <a:r>
              <a:rPr lang="en-US" sz="2800" dirty="0" smtClean="0">
                <a:latin typeface="Times New Roman" panose="02020603050405020304" pitchFamily="18" charset="0"/>
                <a:cs typeface="Times New Roman" panose="02020603050405020304" pitchFamily="18" charset="0"/>
              </a:rPr>
              <a:t>More decision making power will be own by the females in coming times.</a:t>
            </a:r>
            <a:endParaRPr lang="en-US"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488386" y="3649717"/>
            <a:ext cx="5703614" cy="3208283"/>
          </a:xfrm>
          <a:prstGeom prst="rect">
            <a:avLst/>
          </a:prstGeom>
        </p:spPr>
      </p:pic>
      <p:pic>
        <p:nvPicPr>
          <p:cNvPr id="5" name="Picture 4"/>
          <p:cNvPicPr>
            <a:picLocks noChangeAspect="1"/>
          </p:cNvPicPr>
          <p:nvPr/>
        </p:nvPicPr>
        <p:blipFill>
          <a:blip r:embed="rId3"/>
          <a:stretch>
            <a:fillRect/>
          </a:stretch>
        </p:blipFill>
        <p:spPr>
          <a:xfrm>
            <a:off x="6488387" y="1182414"/>
            <a:ext cx="5698358" cy="2467303"/>
          </a:xfrm>
          <a:prstGeom prst="rect">
            <a:avLst/>
          </a:prstGeom>
        </p:spPr>
      </p:pic>
    </p:spTree>
    <p:extLst>
      <p:ext uri="{BB962C8B-B14F-4D97-AF65-F5344CB8AC3E}">
        <p14:creationId xmlns:p14="http://schemas.microsoft.com/office/powerpoint/2010/main" val="3512527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0489" y="642594"/>
            <a:ext cx="10291022" cy="5566213"/>
          </a:xfrm>
          <a:prstGeom prst="rect">
            <a:avLst/>
          </a:prstGeom>
        </p:spPr>
      </p:pic>
    </p:spTree>
    <p:extLst>
      <p:ext uri="{BB962C8B-B14F-4D97-AF65-F5344CB8AC3E}">
        <p14:creationId xmlns:p14="http://schemas.microsoft.com/office/powerpoint/2010/main" val="15345472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8558" y="1873463"/>
            <a:ext cx="8660523" cy="4391234"/>
          </a:xfrm>
          <a:prstGeom prst="rect">
            <a:avLst/>
          </a:prstGeom>
        </p:spPr>
      </p:pic>
      <p:cxnSp>
        <p:nvCxnSpPr>
          <p:cNvPr id="6" name="Curved Connector 5"/>
          <p:cNvCxnSpPr/>
          <p:nvPr/>
        </p:nvCxnSpPr>
        <p:spPr>
          <a:xfrm rot="16200000" flipH="1">
            <a:off x="4033344" y="1585693"/>
            <a:ext cx="1545023" cy="9459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42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6344" y="858638"/>
            <a:ext cx="10058400" cy="1371600"/>
          </a:xfrm>
        </p:spPr>
        <p:txBody>
          <a:bodyPr/>
          <a:lstStyle/>
          <a:p>
            <a:pPr algn="ctr"/>
            <a:r>
              <a:rPr lang="en-US" sz="6000" b="1" dirty="0" smtClean="0"/>
              <a:t>FAMILY</a:t>
            </a:r>
            <a:endParaRPr lang="en-US" b="1" dirty="0"/>
          </a:p>
        </p:txBody>
      </p:sp>
      <p:sp>
        <p:nvSpPr>
          <p:cNvPr id="3" name="Content Placeholder 2"/>
          <p:cNvSpPr>
            <a:spLocks noGrp="1"/>
          </p:cNvSpPr>
          <p:nvPr>
            <p:ph idx="1"/>
          </p:nvPr>
        </p:nvSpPr>
        <p:spPr>
          <a:xfrm>
            <a:off x="740875" y="2458372"/>
            <a:ext cx="7901318" cy="1947843"/>
          </a:xfrm>
        </p:spPr>
        <p:txBody>
          <a:bodyPr>
            <a:noAutofit/>
          </a:bodyPr>
          <a:lstStyle/>
          <a:p>
            <a:pPr>
              <a:buFont typeface="Wingdings" panose="05000000000000000000" pitchFamily="2" charset="2"/>
              <a:buChar char="v"/>
            </a:pPr>
            <a:r>
              <a:rPr lang="en-US" sz="2000" b="1" i="1" dirty="0">
                <a:latin typeface="Times New Roman" panose="02020603050405020304" pitchFamily="18" charset="0"/>
                <a:ea typeface="Batang" panose="02030600000101010101" pitchFamily="18" charset="-127"/>
                <a:cs typeface="Times New Roman" panose="02020603050405020304" pitchFamily="18" charset="0"/>
              </a:rPr>
              <a:t>Burgess and Locke </a:t>
            </a:r>
            <a:r>
              <a:rPr lang="en-US" sz="2000" dirty="0">
                <a:latin typeface="Times New Roman" panose="02020603050405020304" pitchFamily="18" charset="0"/>
                <a:ea typeface="Batang" panose="02030600000101010101" pitchFamily="18" charset="-127"/>
                <a:cs typeface="Times New Roman" panose="02020603050405020304" pitchFamily="18" charset="0"/>
              </a:rPr>
              <a:t>defined family as “a group of persons united by ties of marriage, blood or adoption constituting a single household interacting and intercommunicating with each other in their respective roles of husband and wife, father and mother, </a:t>
            </a:r>
            <a:r>
              <a:rPr lang="en-US" sz="2000" dirty="0" smtClean="0">
                <a:latin typeface="Times New Roman" panose="02020603050405020304" pitchFamily="18" charset="0"/>
                <a:ea typeface="Batang" panose="02030600000101010101" pitchFamily="18" charset="-127"/>
                <a:cs typeface="Times New Roman" panose="02020603050405020304" pitchFamily="18" charset="0"/>
              </a:rPr>
              <a:t>so and </a:t>
            </a:r>
            <a:r>
              <a:rPr lang="en-US" sz="2000" dirty="0">
                <a:latin typeface="Times New Roman" panose="02020603050405020304" pitchFamily="18" charset="0"/>
                <a:ea typeface="Batang" panose="02030600000101010101" pitchFamily="18" charset="-127"/>
                <a:cs typeface="Times New Roman" panose="02020603050405020304" pitchFamily="18" charset="0"/>
              </a:rPr>
              <a:t>daughter, brother and sister, </a:t>
            </a:r>
            <a:r>
              <a:rPr lang="en-US" sz="2000" dirty="0" smtClean="0">
                <a:latin typeface="Times New Roman" panose="02020603050405020304" pitchFamily="18" charset="0"/>
                <a:ea typeface="Batang" panose="02030600000101010101" pitchFamily="18" charset="-127"/>
                <a:cs typeface="Times New Roman" panose="02020603050405020304" pitchFamily="18" charset="0"/>
              </a:rPr>
              <a:t>creating a </a:t>
            </a:r>
            <a:r>
              <a:rPr lang="en-US" sz="2000" dirty="0">
                <a:latin typeface="Times New Roman" panose="02020603050405020304" pitchFamily="18" charset="0"/>
                <a:ea typeface="Batang" panose="02030600000101010101" pitchFamily="18" charset="-127"/>
                <a:cs typeface="Times New Roman" panose="02020603050405020304" pitchFamily="18" charset="0"/>
              </a:rPr>
              <a:t>common culture</a:t>
            </a:r>
            <a:r>
              <a:rPr lang="en-US" sz="2000" dirty="0" smtClean="0">
                <a:latin typeface="Times New Roman" panose="02020603050405020304" pitchFamily="18" charset="0"/>
                <a:ea typeface="Batang" panose="02030600000101010101" pitchFamily="18" charset="-127"/>
                <a:cs typeface="Times New Roman" panose="02020603050405020304" pitchFamily="18" charset="0"/>
              </a:rPr>
              <a:t>”.</a:t>
            </a:r>
          </a:p>
          <a:p>
            <a:pPr>
              <a:buFont typeface="Wingdings" panose="05000000000000000000" pitchFamily="2" charset="2"/>
              <a:buChar char="v"/>
            </a:pPr>
            <a:endParaRPr lang="en-US" sz="2000" dirty="0">
              <a:latin typeface="Times New Roman" panose="02020603050405020304" pitchFamily="18" charset="0"/>
              <a:ea typeface="Batang" panose="02030600000101010101" pitchFamily="18" charset="-127"/>
              <a:cs typeface="Times New Roman" panose="02020603050405020304" pitchFamily="18" charset="0"/>
            </a:endParaRPr>
          </a:p>
          <a:p>
            <a:pPr>
              <a:buFont typeface="Wingdings" panose="05000000000000000000" pitchFamily="2" charset="2"/>
              <a:buChar char="v"/>
            </a:pPr>
            <a:r>
              <a:rPr lang="en-US" sz="2000" dirty="0">
                <a:latin typeface="Times New Roman" panose="02020603050405020304" pitchFamily="18" charset="0"/>
                <a:ea typeface="Batang" panose="02030600000101010101" pitchFamily="18" charset="-127"/>
                <a:cs typeface="Times New Roman" panose="02020603050405020304" pitchFamily="18" charset="0"/>
              </a:rPr>
              <a:t>A </a:t>
            </a:r>
            <a:r>
              <a:rPr lang="en-US" sz="2000" b="1" dirty="0" smtClean="0">
                <a:latin typeface="Times New Roman" panose="02020603050405020304" pitchFamily="18" charset="0"/>
                <a:ea typeface="Batang" panose="02030600000101010101" pitchFamily="18" charset="-127"/>
                <a:cs typeface="Times New Roman" panose="02020603050405020304" pitchFamily="18" charset="0"/>
              </a:rPr>
              <a:t>family </a:t>
            </a:r>
            <a:r>
              <a:rPr lang="en-US" sz="2000" dirty="0" smtClean="0">
                <a:latin typeface="Times New Roman" panose="02020603050405020304" pitchFamily="18" charset="0"/>
                <a:ea typeface="Batang" panose="02030600000101010101" pitchFamily="18" charset="-127"/>
                <a:cs typeface="Times New Roman" panose="02020603050405020304" pitchFamily="18" charset="0"/>
              </a:rPr>
              <a:t>consists </a:t>
            </a:r>
            <a:r>
              <a:rPr lang="en-US" sz="2000" dirty="0">
                <a:latin typeface="Times New Roman" panose="02020603050405020304" pitchFamily="18" charset="0"/>
                <a:ea typeface="Batang" panose="02030600000101010101" pitchFamily="18" charset="-127"/>
                <a:cs typeface="Times New Roman" panose="02020603050405020304" pitchFamily="18" charset="0"/>
              </a:rPr>
              <a:t>of people who consider themselves related by blood, marriage, or adoption</a:t>
            </a:r>
          </a:p>
          <a:p>
            <a:pPr>
              <a:buFont typeface="Wingdings" panose="05000000000000000000" pitchFamily="2" charset="2"/>
              <a:buChar char="v"/>
            </a:pPr>
            <a:endParaRPr lang="en-US" sz="2000" dirty="0">
              <a:latin typeface="Times New Roman" panose="02020603050405020304" pitchFamily="18" charset="0"/>
              <a:ea typeface="Batang" panose="02030600000101010101" pitchFamily="18" charset="-127"/>
              <a:cs typeface="Times New Roman" panose="02020603050405020304" pitchFamily="18" charset="0"/>
            </a:endParaRPr>
          </a:p>
          <a:p>
            <a:pPr>
              <a:buFont typeface="Wingdings" panose="05000000000000000000" pitchFamily="2" charset="2"/>
              <a:buChar char="v"/>
            </a:pPr>
            <a:r>
              <a:rPr lang="en-US" sz="2000" dirty="0" smtClean="0">
                <a:latin typeface="Times New Roman" panose="02020603050405020304" pitchFamily="18" charset="0"/>
                <a:ea typeface="Batang" panose="02030600000101010101" pitchFamily="18" charset="-127"/>
                <a:cs typeface="Times New Roman" panose="02020603050405020304" pitchFamily="18" charset="0"/>
              </a:rPr>
              <a:t>Of all the human groups, family is the most important one. </a:t>
            </a:r>
            <a:endParaRPr lang="en-US" sz="2000" dirty="0">
              <a:latin typeface="Times New Roman" panose="02020603050405020304" pitchFamily="18" charset="0"/>
              <a:ea typeface="Batang" panose="02030600000101010101" pitchFamily="18" charset="-127"/>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728252" y="2321286"/>
            <a:ext cx="3463748" cy="3783950"/>
          </a:xfrm>
          <a:prstGeom prst="rect">
            <a:avLst/>
          </a:prstGeom>
        </p:spPr>
      </p:pic>
    </p:spTree>
    <p:extLst>
      <p:ext uri="{BB962C8B-B14F-4D97-AF65-F5344CB8AC3E}">
        <p14:creationId xmlns:p14="http://schemas.microsoft.com/office/powerpoint/2010/main" val="2148102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a:t>
            </a:r>
            <a:r>
              <a:rPr lang="en-US" dirty="0" smtClean="0"/>
              <a:t> </a:t>
            </a:r>
            <a:r>
              <a:rPr lang="en-US" b="1" dirty="0" smtClean="0"/>
              <a:t>OF</a:t>
            </a:r>
            <a:r>
              <a:rPr lang="en-US" dirty="0" smtClean="0"/>
              <a:t> </a:t>
            </a:r>
            <a:r>
              <a:rPr lang="en-US" b="1" dirty="0" smtClean="0"/>
              <a:t>FAMILIES</a:t>
            </a:r>
            <a:r>
              <a:rPr lang="en-US" dirty="0" smtClean="0"/>
              <a:t>		</a:t>
            </a:r>
            <a:endParaRPr lang="en-US" dirty="0"/>
          </a:p>
        </p:txBody>
      </p:sp>
      <p:sp>
        <p:nvSpPr>
          <p:cNvPr id="3" name="Content Placeholder 2"/>
          <p:cNvSpPr>
            <a:spLocks noGrp="1"/>
          </p:cNvSpPr>
          <p:nvPr>
            <p:ph idx="1"/>
          </p:nvPr>
        </p:nvSpPr>
        <p:spPr/>
        <p:txBody>
          <a:bodyPr>
            <a:normAutofit/>
          </a:bodyPr>
          <a:lstStyle/>
          <a:p>
            <a:r>
              <a:rPr lang="en-US" sz="2000" b="1" u="sng" dirty="0" smtClean="0">
                <a:latin typeface="Times New Roman" panose="02020603050405020304" pitchFamily="18" charset="0"/>
                <a:cs typeface="Times New Roman" panose="02020603050405020304" pitchFamily="18" charset="0"/>
              </a:rPr>
              <a:t>On the basis of structure</a:t>
            </a:r>
          </a:p>
          <a:p>
            <a:r>
              <a:rPr lang="en-US" sz="2000" b="1" dirty="0">
                <a:latin typeface="Times New Roman" panose="02020603050405020304" pitchFamily="18" charset="0"/>
                <a:cs typeface="Times New Roman" panose="02020603050405020304" pitchFamily="18" charset="0"/>
              </a:rPr>
              <a:t>Nuclear Family</a:t>
            </a:r>
            <a:r>
              <a:rPr lang="en-US" sz="2000" dirty="0">
                <a:latin typeface="Times New Roman" panose="02020603050405020304" pitchFamily="18" charset="0"/>
                <a:cs typeface="Times New Roman" panose="02020603050405020304" pitchFamily="18" charset="0"/>
              </a:rPr>
              <a:t>: a family consisting of a husband, wife, and child(</a:t>
            </a:r>
            <a:r>
              <a:rPr lang="en-US" sz="2000" dirty="0" err="1">
                <a:latin typeface="Times New Roman" panose="02020603050405020304" pitchFamily="18" charset="0"/>
                <a:cs typeface="Times New Roman" panose="02020603050405020304" pitchFamily="18" charset="0"/>
              </a:rPr>
              <a:t>ren</a:t>
            </a:r>
            <a:r>
              <a:rPr lang="en-US" sz="2000" dirty="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Extended Family</a:t>
            </a:r>
            <a:r>
              <a:rPr lang="en-US" sz="2000" dirty="0">
                <a:latin typeface="Times New Roman" panose="02020603050405020304" pitchFamily="18" charset="0"/>
                <a:cs typeface="Times New Roman" panose="02020603050405020304" pitchFamily="18" charset="0"/>
              </a:rPr>
              <a:t>: a family in which relatives, such as the “older generation "or unmarried aunts and uncles, live with the parents and their children</a:t>
            </a:r>
          </a:p>
          <a:p>
            <a:pPr algn="just"/>
            <a:r>
              <a:rPr lang="en-US" sz="2000" b="1" dirty="0">
                <a:latin typeface="Times New Roman" panose="02020603050405020304" pitchFamily="18" charset="0"/>
                <a:cs typeface="Times New Roman" panose="02020603050405020304" pitchFamily="18" charset="0"/>
              </a:rPr>
              <a:t>Joint family: </a:t>
            </a:r>
            <a:r>
              <a:rPr lang="en-US" sz="2000" dirty="0">
                <a:latin typeface="Times New Roman" panose="02020603050405020304" pitchFamily="18" charset="0"/>
                <a:cs typeface="Times New Roman" panose="02020603050405020304" pitchFamily="18" charset="0"/>
              </a:rPr>
              <a:t>joint family is a type of family in which two or more family live in one house.</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Blended Family</a:t>
            </a:r>
            <a:r>
              <a:rPr lang="en-US" sz="2000" dirty="0">
                <a:latin typeface="Times New Roman" panose="02020603050405020304" pitchFamily="18" charset="0"/>
                <a:cs typeface="Times New Roman" panose="02020603050405020304" pitchFamily="18" charset="0"/>
              </a:rPr>
              <a:t>: A blended family, also known as a </a:t>
            </a:r>
            <a:r>
              <a:rPr lang="en-US" sz="2000" b="1" dirty="0">
                <a:latin typeface="Times New Roman" panose="02020603050405020304" pitchFamily="18" charset="0"/>
                <a:cs typeface="Times New Roman" panose="02020603050405020304" pitchFamily="18" charset="0"/>
                <a:hlinkClick r:id="rId3"/>
              </a:rPr>
              <a:t>stepfamily</a:t>
            </a:r>
            <a:r>
              <a:rPr lang="en-US" sz="2000" dirty="0">
                <a:latin typeface="Times New Roman" panose="02020603050405020304" pitchFamily="18" charset="0"/>
                <a:cs typeface="Times New Roman" panose="02020603050405020304" pitchFamily="18" charset="0"/>
              </a:rPr>
              <a:t>, is a family formed when two people come together and bring a child or children from previous relationships. When a blended family is formed, your children might be of the same age group or have major age differences, and you might also have a child together.</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934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FAMILIES		</a:t>
            </a:r>
          </a:p>
        </p:txBody>
      </p:sp>
      <p:sp>
        <p:nvSpPr>
          <p:cNvPr id="3" name="Content Placeholder 2"/>
          <p:cNvSpPr>
            <a:spLocks noGrp="1"/>
          </p:cNvSpPr>
          <p:nvPr>
            <p:ph idx="1"/>
          </p:nvPr>
        </p:nvSpPr>
        <p:spPr/>
        <p:txBody>
          <a:bodyPr>
            <a:normAutofit/>
          </a:bodyPr>
          <a:lstStyle/>
          <a:p>
            <a:pPr marL="0" indent="0">
              <a:buNone/>
            </a:pPr>
            <a:r>
              <a:rPr lang="en-US" sz="2400" b="1" u="sng" dirty="0">
                <a:latin typeface="Times New Roman" panose="02020603050405020304" pitchFamily="18" charset="0"/>
                <a:cs typeface="Times New Roman" panose="02020603050405020304" pitchFamily="18" charset="0"/>
              </a:rPr>
              <a:t>On the basis of Authority</a:t>
            </a:r>
          </a:p>
          <a:p>
            <a:pPr marL="0" indent="0">
              <a:buNone/>
            </a:pPr>
            <a:r>
              <a:rPr lang="en-US" sz="2400" b="1" dirty="0">
                <a:latin typeface="Times New Roman" panose="02020603050405020304" pitchFamily="18" charset="0"/>
                <a:cs typeface="Times New Roman" panose="02020603050405020304" pitchFamily="18" charset="0"/>
              </a:rPr>
              <a:t>Patriarchal</a:t>
            </a:r>
            <a:r>
              <a:rPr lang="en-US" sz="2400" dirty="0">
                <a:latin typeface="Times New Roman" panose="02020603050405020304" pitchFamily="18" charset="0"/>
                <a:cs typeface="Times New Roman" panose="02020603050405020304" pitchFamily="18" charset="0"/>
              </a:rPr>
              <a:t>- Male dominant ,female subordinate</a:t>
            </a:r>
          </a:p>
          <a:p>
            <a:pPr marL="0" indent="0">
              <a:buNone/>
            </a:pPr>
            <a:r>
              <a:rPr lang="en-US" sz="2400" b="1" dirty="0" smtClean="0">
                <a:latin typeface="Times New Roman" panose="02020603050405020304" pitchFamily="18" charset="0"/>
                <a:cs typeface="Times New Roman" panose="02020603050405020304" pitchFamily="18" charset="0"/>
              </a:rPr>
              <a:t>Matriarchal</a:t>
            </a:r>
            <a:r>
              <a:rPr lang="en-US" sz="2400" dirty="0" smtClean="0">
                <a:latin typeface="Times New Roman" panose="02020603050405020304" pitchFamily="18" charset="0"/>
                <a:cs typeface="Times New Roman" panose="02020603050405020304" pitchFamily="18" charset="0"/>
              </a:rPr>
              <a:t>-Female </a:t>
            </a:r>
            <a:r>
              <a:rPr lang="en-US" sz="2400" dirty="0">
                <a:latin typeface="Times New Roman" panose="02020603050405020304" pitchFamily="18" charset="0"/>
                <a:cs typeface="Times New Roman" panose="02020603050405020304" pitchFamily="18" charset="0"/>
              </a:rPr>
              <a:t>dominant</a:t>
            </a:r>
            <a:r>
              <a:rPr lang="en-US" sz="2400" dirty="0" smtClean="0">
                <a:latin typeface="Times New Roman" panose="02020603050405020304" pitchFamily="18" charset="0"/>
                <a:cs typeface="Times New Roman" panose="02020603050405020304" pitchFamily="18" charset="0"/>
              </a:rPr>
              <a:t>, Males </a:t>
            </a:r>
            <a:r>
              <a:rPr lang="en-US" sz="2400" dirty="0">
                <a:latin typeface="Times New Roman" panose="02020603050405020304" pitchFamily="18" charset="0"/>
                <a:cs typeface="Times New Roman" panose="02020603050405020304" pitchFamily="18" charset="0"/>
              </a:rPr>
              <a:t>subordinate</a:t>
            </a: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827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97428" y="599051"/>
            <a:ext cx="10058400" cy="1371600"/>
          </a:xfrm>
        </p:spPr>
        <p:txBody>
          <a:bodyPr/>
          <a:lstStyle/>
          <a:p>
            <a:r>
              <a:rPr lang="en-US" b="1" dirty="0"/>
              <a:t>TYPES OF FAMILIES		</a:t>
            </a:r>
          </a:p>
        </p:txBody>
      </p:sp>
      <p:sp>
        <p:nvSpPr>
          <p:cNvPr id="3" name="Content Placeholder 2"/>
          <p:cNvSpPr>
            <a:spLocks noGrp="1"/>
          </p:cNvSpPr>
          <p:nvPr>
            <p:ph idx="1"/>
          </p:nvPr>
        </p:nvSpPr>
        <p:spPr/>
        <p:txBody>
          <a:bodyPr>
            <a:normAutofit/>
          </a:bodyPr>
          <a:lstStyle/>
          <a:p>
            <a:r>
              <a:rPr lang="en-US" sz="2400" b="1" u="sng" dirty="0" smtClean="0">
                <a:latin typeface="Times New Roman" panose="02020603050405020304" pitchFamily="18" charset="0"/>
                <a:cs typeface="Times New Roman" panose="02020603050405020304" pitchFamily="18" charset="0"/>
              </a:rPr>
              <a:t>On the basis of Marriage</a:t>
            </a:r>
          </a:p>
          <a:p>
            <a:r>
              <a:rPr lang="en-US" sz="2400" b="1" dirty="0" smtClean="0">
                <a:latin typeface="Times New Roman" panose="02020603050405020304" pitchFamily="18" charset="0"/>
                <a:cs typeface="Times New Roman" panose="02020603050405020304" pitchFamily="18" charset="0"/>
              </a:rPr>
              <a:t>Monogamous-</a:t>
            </a:r>
            <a:r>
              <a:rPr lang="en-US" sz="2400" dirty="0" smtClean="0">
                <a:latin typeface="Times New Roman" panose="02020603050405020304" pitchFamily="18" charset="0"/>
                <a:cs typeface="Times New Roman" panose="02020603050405020304" pitchFamily="18" charset="0"/>
              </a:rPr>
              <a:t> One man marry one woman</a:t>
            </a:r>
          </a:p>
          <a:p>
            <a:r>
              <a:rPr lang="en-US" sz="2400" b="1" dirty="0" smtClean="0">
                <a:latin typeface="Times New Roman" panose="02020603050405020304" pitchFamily="18" charset="0"/>
                <a:cs typeface="Times New Roman" panose="02020603050405020304" pitchFamily="18" charset="0"/>
              </a:rPr>
              <a:t>Polygamous-</a:t>
            </a:r>
            <a:r>
              <a:rPr lang="en-US" sz="2400" dirty="0" smtClean="0">
                <a:latin typeface="Times New Roman" panose="02020603050405020304" pitchFamily="18" charset="0"/>
                <a:cs typeface="Times New Roman" panose="02020603050405020304" pitchFamily="18" charset="0"/>
              </a:rPr>
              <a:t> One man marry two or more women</a:t>
            </a:r>
          </a:p>
          <a:p>
            <a:r>
              <a:rPr lang="en-US" sz="2400" b="1" dirty="0" smtClean="0">
                <a:latin typeface="Times New Roman" panose="02020603050405020304" pitchFamily="18" charset="0"/>
                <a:cs typeface="Times New Roman" panose="02020603050405020304" pitchFamily="18" charset="0"/>
              </a:rPr>
              <a:t>Polyandrous-</a:t>
            </a:r>
            <a:r>
              <a:rPr lang="en-US" sz="2400" dirty="0" smtClean="0">
                <a:latin typeface="Times New Roman" panose="02020603050405020304" pitchFamily="18" charset="0"/>
                <a:cs typeface="Times New Roman" panose="02020603050405020304" pitchFamily="18" charset="0"/>
              </a:rPr>
              <a:t>One woman marry two or more man</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1134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2500" y="-77570"/>
            <a:ext cx="11239500" cy="6858000"/>
          </a:xfrm>
          <a:prstGeom prst="rect">
            <a:avLst/>
          </a:prstGeom>
        </p:spPr>
      </p:pic>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Marriage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08482" y="4814470"/>
            <a:ext cx="7961587" cy="3931920"/>
          </a:xfrm>
        </p:spPr>
        <p:txBody>
          <a:bodyPr>
            <a:normAutofit/>
          </a:bodyPr>
          <a:lstStyle/>
          <a:p>
            <a:r>
              <a:rPr lang="en-US" sz="2400" b="1" dirty="0" smtClean="0">
                <a:latin typeface="Times New Roman" panose="02020603050405020304" pitchFamily="18" charset="0"/>
                <a:cs typeface="Times New Roman" panose="02020603050405020304" pitchFamily="18" charset="0"/>
              </a:rPr>
              <a:t>Marriage </a:t>
            </a:r>
            <a:r>
              <a:rPr lang="en-US" sz="2400" b="1" dirty="0">
                <a:latin typeface="Times New Roman" panose="02020603050405020304" pitchFamily="18" charset="0"/>
                <a:cs typeface="Times New Roman" panose="02020603050405020304" pitchFamily="18" charset="0"/>
              </a:rPr>
              <a:t>is one of the universal social institution</a:t>
            </a:r>
            <a:r>
              <a:rPr lang="en-US" sz="2400" b="1" dirty="0" smtClean="0">
                <a:latin typeface="Times New Roman" panose="02020603050405020304" pitchFamily="18" charset="0"/>
                <a:cs typeface="Times New Roman" panose="02020603050405020304" pitchFamily="18" charset="0"/>
              </a:rPr>
              <a:t>.</a:t>
            </a:r>
          </a:p>
          <a:p>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It is established by the human society to control and regulate the sex life of human</a:t>
            </a:r>
            <a:r>
              <a:rPr lang="en-US" sz="2400" b="1" dirty="0" smtClean="0">
                <a:latin typeface="Times New Roman" panose="02020603050405020304" pitchFamily="18" charset="0"/>
                <a:cs typeface="Times New Roman" panose="02020603050405020304" pitchFamily="18" charset="0"/>
              </a:rPr>
              <a:t>.</a:t>
            </a:r>
          </a:p>
          <a:p>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It is closely connected with the institution of family.</a:t>
            </a:r>
            <a:r>
              <a:rPr lang="en-US" sz="2400" b="1" dirty="0" smtClean="0">
                <a:latin typeface="Times New Roman" panose="02020603050405020304" pitchFamily="18" charset="0"/>
                <a:cs typeface="Times New Roman" panose="02020603050405020304" pitchFamily="18" charset="0"/>
              </a:rPr>
              <a:t> </a:t>
            </a:r>
          </a:p>
          <a:p>
            <a:endParaRPr lang="en-US" sz="2000" b="1" dirty="0" smtClean="0">
              <a:latin typeface="Times New Roman" panose="02020603050405020304" pitchFamily="18" charset="0"/>
              <a:cs typeface="Times New Roman" panose="02020603050405020304" pitchFamily="18" charset="0"/>
            </a:endParaRPr>
          </a:p>
          <a:p>
            <a:endParaRPr lang="en-US" sz="2000" b="1" dirty="0" smtClean="0">
              <a:latin typeface="Times New Roman" panose="02020603050405020304" pitchFamily="18" charset="0"/>
              <a:cs typeface="Times New Roman" panose="02020603050405020304" pitchFamily="18" charset="0"/>
            </a:endParaRPr>
          </a:p>
          <a:p>
            <a:endParaRPr lang="en-US" sz="2000" b="1" dirty="0" smtClean="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9094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05648" y="0"/>
            <a:ext cx="3786352" cy="3786352"/>
          </a:xfrm>
          <a:prstGeom prst="rect">
            <a:avLst/>
          </a:prstGeom>
        </p:spPr>
      </p:pic>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Marriage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b="1" u="sng" dirty="0">
                <a:latin typeface="Times New Roman" panose="02020603050405020304" pitchFamily="18" charset="0"/>
                <a:cs typeface="Times New Roman" panose="02020603050405020304" pitchFamily="18" charset="0"/>
              </a:rPr>
              <a:t>Definition</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There is no definition which adequately covers all types of marriage.</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Malinowski</a:t>
            </a:r>
            <a:r>
              <a:rPr lang="en-US" sz="2400" dirty="0">
                <a:latin typeface="Times New Roman" panose="02020603050405020304" pitchFamily="18" charset="0"/>
                <a:cs typeface="Times New Roman" panose="02020603050405020304" pitchFamily="18" charset="0"/>
              </a:rPr>
              <a:t> :- “Contract for the production and maintenance of children”</a:t>
            </a:r>
          </a:p>
          <a:p>
            <a:r>
              <a:rPr lang="en-US" sz="2400" b="1" dirty="0" err="1">
                <a:solidFill>
                  <a:srgbClr val="FF0000"/>
                </a:solidFill>
                <a:latin typeface="Times New Roman" panose="02020603050405020304" pitchFamily="18" charset="0"/>
                <a:cs typeface="Times New Roman" panose="02020603050405020304" pitchFamily="18" charset="0"/>
              </a:rPr>
              <a:t>Robert.H.Lowie</a:t>
            </a:r>
            <a:r>
              <a:rPr lang="en-US" sz="2400" dirty="0">
                <a:latin typeface="Times New Roman" panose="02020603050405020304" pitchFamily="18" charset="0"/>
                <a:cs typeface="Times New Roman" panose="02020603050405020304" pitchFamily="18" charset="0"/>
              </a:rPr>
              <a:t>:- “ Marriage is a relatively permanent bond between permissible mates” </a:t>
            </a:r>
          </a:p>
          <a:p>
            <a:r>
              <a:rPr lang="en-US" sz="2400" b="1" dirty="0" smtClean="0">
                <a:solidFill>
                  <a:srgbClr val="FF0000"/>
                </a:solidFill>
                <a:latin typeface="Times New Roman" panose="02020603050405020304" pitchFamily="18" charset="0"/>
                <a:cs typeface="Times New Roman" panose="02020603050405020304" pitchFamily="18" charset="0"/>
              </a:rPr>
              <a:t>Alfred McClung Lee </a:t>
            </a:r>
            <a:r>
              <a:rPr lang="en-US" sz="2400" dirty="0" smtClean="0">
                <a:latin typeface="Times New Roman" panose="02020603050405020304" pitchFamily="18" charset="0"/>
                <a:cs typeface="Times New Roman" panose="02020603050405020304" pitchFamily="18" charset="0"/>
              </a:rPr>
              <a:t>:Marriage is the public joining together, under socially specified regulations of a man and woman as husband and wife”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93047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493</TotalTime>
  <Words>1313</Words>
  <Application>Microsoft Office PowerPoint</Application>
  <PresentationFormat>Widescreen</PresentationFormat>
  <Paragraphs>108</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Batang</vt:lpstr>
      <vt:lpstr>Calibri</vt:lpstr>
      <vt:lpstr>Century Gothic</vt:lpstr>
      <vt:lpstr>Garamond</vt:lpstr>
      <vt:lpstr>Times New Roman</vt:lpstr>
      <vt:lpstr>Wingdings</vt:lpstr>
      <vt:lpstr>Savon</vt:lpstr>
      <vt:lpstr>FAMILY AND MARRIAGE</vt:lpstr>
      <vt:lpstr>Learning outcomes </vt:lpstr>
      <vt:lpstr>What is a </vt:lpstr>
      <vt:lpstr>FAMILY</vt:lpstr>
      <vt:lpstr>TYPES OF FAMILIES  </vt:lpstr>
      <vt:lpstr>TYPES OF FAMILIES  </vt:lpstr>
      <vt:lpstr>TYPES OF FAMILIES  </vt:lpstr>
      <vt:lpstr>Marriage</vt:lpstr>
      <vt:lpstr>Marriage</vt:lpstr>
      <vt:lpstr>Mate selection </vt:lpstr>
      <vt:lpstr>Inheritance</vt:lpstr>
      <vt:lpstr>Marriage and Family in Theoretical Perspective</vt:lpstr>
      <vt:lpstr>Why the Family Is Universal?</vt:lpstr>
      <vt:lpstr>Isolation and Emotional Overload</vt:lpstr>
      <vt:lpstr>The Conflict Perspective: Struggles between Husbands and Wives</vt:lpstr>
      <vt:lpstr>Divorce</vt:lpstr>
      <vt:lpstr>Negative effects of divorce</vt:lpstr>
      <vt:lpstr>What Helps Children Adjust to Divorce?</vt:lpstr>
      <vt:lpstr>The dark side of family </vt:lpstr>
      <vt:lpstr>The Bright Side of Family Life: Successful Marriages</vt:lpstr>
      <vt:lpstr>The Bright Side of Family Life: Successful Marriages</vt:lpstr>
      <vt:lpstr>The Future of Marriage and Family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FAMILY AND MARRIAGE</dc:title>
  <dc:creator>Ms. Shahtaj Shakir</dc:creator>
  <cp:lastModifiedBy>Ms. Shahtaj Shakir</cp:lastModifiedBy>
  <cp:revision>34</cp:revision>
  <dcterms:created xsi:type="dcterms:W3CDTF">2023-03-22T03:45:50Z</dcterms:created>
  <dcterms:modified xsi:type="dcterms:W3CDTF">2023-03-31T06:05:44Z</dcterms:modified>
</cp:coreProperties>
</file>